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8" r:id="rId2"/>
    <p:sldId id="272" r:id="rId3"/>
    <p:sldId id="332" r:id="rId4"/>
    <p:sldId id="271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333" r:id="rId15"/>
    <p:sldId id="295" r:id="rId16"/>
    <p:sldId id="296" r:id="rId17"/>
    <p:sldId id="297" r:id="rId18"/>
    <p:sldId id="298" r:id="rId19"/>
    <p:sldId id="302" r:id="rId20"/>
    <p:sldId id="303" r:id="rId21"/>
    <p:sldId id="299" r:id="rId22"/>
    <p:sldId id="338" r:id="rId23"/>
    <p:sldId id="305" r:id="rId24"/>
    <p:sldId id="306" r:id="rId25"/>
    <p:sldId id="350" r:id="rId26"/>
    <p:sldId id="307" r:id="rId27"/>
    <p:sldId id="308" r:id="rId28"/>
    <p:sldId id="311" r:id="rId29"/>
    <p:sldId id="309" r:id="rId30"/>
    <p:sldId id="344" r:id="rId31"/>
    <p:sldId id="345" r:id="rId32"/>
    <p:sldId id="346" r:id="rId33"/>
    <p:sldId id="310" r:id="rId34"/>
    <p:sldId id="325" r:id="rId35"/>
    <p:sldId id="339" r:id="rId36"/>
    <p:sldId id="340" r:id="rId37"/>
    <p:sldId id="341" r:id="rId38"/>
    <p:sldId id="348" r:id="rId39"/>
    <p:sldId id="312" r:id="rId40"/>
    <p:sldId id="349" r:id="rId41"/>
    <p:sldId id="313" r:id="rId42"/>
    <p:sldId id="314" r:id="rId43"/>
    <p:sldId id="334" r:id="rId44"/>
    <p:sldId id="316" r:id="rId45"/>
    <p:sldId id="327" r:id="rId46"/>
    <p:sldId id="328" r:id="rId47"/>
    <p:sldId id="329" r:id="rId48"/>
    <p:sldId id="347" r:id="rId49"/>
    <p:sldId id="335" r:id="rId50"/>
    <p:sldId id="317" r:id="rId51"/>
    <p:sldId id="351" r:id="rId52"/>
    <p:sldId id="336" r:id="rId53"/>
    <p:sldId id="337" r:id="rId54"/>
  </p:sldIdLst>
  <p:sldSz cx="12192000" cy="6858000"/>
  <p:notesSz cx="6858000" cy="9144000"/>
  <p:embeddedFontLst>
    <p:embeddedFont>
      <p:font typeface="나눔스퀘어OTF" panose="020B0600000101010101" pitchFamily="34" charset="-127"/>
      <p:regular r:id="rId56"/>
    </p:embeddedFont>
    <p:embeddedFont>
      <p:font typeface="마루 부리 가는" panose="020B0600000101010101" pitchFamily="50" charset="-127"/>
      <p:regular r:id="rId57"/>
    </p:embeddedFont>
    <p:embeddedFont>
      <p:font typeface="마루 부리 굵은" panose="020B0600000101010101" pitchFamily="50" charset="-127"/>
      <p:bold r:id="rId58"/>
    </p:embeddedFont>
    <p:embeddedFont>
      <p:font typeface="마루 부리 중간" panose="020B0600000101010101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Bradley Hand ITC" panose="03070402050302030203" pitchFamily="66" charset="0"/>
      <p:regular r:id="rId62"/>
    </p:embeddedFont>
    <p:embeddedFont>
      <p:font typeface="Cambria Math" panose="02040503050406030204" pitchFamily="18" charset="0"/>
      <p:regular r:id="rId63"/>
    </p:embeddedFont>
    <p:embeddedFont>
      <p:font typeface="Montserrat Black" panose="00000A00000000000000" pitchFamily="2" charset="0"/>
      <p:bold r:id="rId64"/>
    </p:embeddedFont>
    <p:embeddedFont>
      <p:font typeface="Montserrat SemiBold" panose="00000700000000000000" pitchFamily="2" charset="0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881C1C"/>
    <a:srgbClr val="FF9933"/>
    <a:srgbClr val="EBEDEE"/>
    <a:srgbClr val="E9E9E9"/>
    <a:srgbClr val="E4E3E1"/>
    <a:srgbClr val="E6E4E5"/>
    <a:srgbClr val="D1D1CF"/>
    <a:srgbClr val="DEDEE0"/>
    <a:srgbClr val="E1E1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5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7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7BE30-0534-45E9-95E6-05554A5121EC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B58F-A88F-4988-826B-E5F43CC0BE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5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조회량이</a:t>
            </a:r>
            <a:r>
              <a:rPr lang="ko-KR" altLang="en-US" dirty="0"/>
              <a:t> 많은 장르 순서와 좋아요 수가 많은 장르 순서 일치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 장르별 웹툰 작품 수를 시각화 했을 때 나오는 장르별 순서와 동일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장르 웹툰 수가 많을수록 </a:t>
            </a:r>
            <a:r>
              <a:rPr lang="ko-KR" altLang="en-US" dirty="0" err="1"/>
              <a:t>도달률이</a:t>
            </a:r>
            <a:r>
              <a:rPr lang="ko-KR" altLang="en-US" dirty="0"/>
              <a:t> 높음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&lt;&lt;</a:t>
            </a:r>
            <a:r>
              <a:rPr lang="ko-KR" altLang="en-US" dirty="0"/>
              <a:t>이 </a:t>
            </a:r>
            <a:r>
              <a:rPr lang="en-US" altLang="ko-KR" dirty="0"/>
              <a:t>EDA</a:t>
            </a:r>
            <a:r>
              <a:rPr lang="ko-KR" altLang="en-US" dirty="0"/>
              <a:t>가 무엇과 관련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B2AD3-C2CD-4926-A8B2-855F7055EB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6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8.jpeg"/><Relationship Id="rId7" Type="http://schemas.openxmlformats.org/officeDocument/2006/relationships/image" Target="../media/image7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954481" y="1422400"/>
            <a:ext cx="82830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solidFill>
                  <a:schemeClr val="tx2">
                    <a:lumMod val="7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그림체</a:t>
            </a:r>
            <a:r>
              <a:rPr lang="ko-KR" altLang="en-US" sz="6600" b="1" dirty="0">
                <a:solidFill>
                  <a:schemeClr val="tx2">
                    <a:lumMod val="7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기반 웹툰 추천</a:t>
            </a:r>
            <a:endParaRPr lang="ko-KR" altLang="en-US" sz="6600" dirty="0">
              <a:solidFill>
                <a:schemeClr val="tx2">
                  <a:lumMod val="7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6905E5A-E3DA-5F90-608D-A9AD751E6C9A}"/>
              </a:ext>
            </a:extLst>
          </p:cNvPr>
          <p:cNvSpPr txBox="1">
            <a:spLocks/>
          </p:cNvSpPr>
          <p:nvPr/>
        </p:nvSpPr>
        <p:spPr>
          <a:xfrm>
            <a:off x="7705344" y="5500408"/>
            <a:ext cx="4350106" cy="1357592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Bradley Hand ITC" panose="03070402050302030203" pitchFamily="66" charset="0"/>
              </a:rPr>
              <a:t>Team</a:t>
            </a:r>
            <a:r>
              <a:rPr lang="ko-KR" altLang="en-US" sz="6000" dirty="0">
                <a:latin typeface="Bradley Hand ITC" panose="03070402050302030203" pitchFamily="66" charset="0"/>
              </a:rPr>
              <a:t> </a:t>
            </a:r>
            <a:endParaRPr lang="en-US" altLang="ko-KR" sz="6000" dirty="0">
              <a:latin typeface="Bradley Hand ITC" panose="03070402050302030203" pitchFamily="66" charset="0"/>
            </a:endParaRPr>
          </a:p>
          <a:p>
            <a:pPr marL="0" indent="0">
              <a:buNone/>
            </a:pPr>
            <a:r>
              <a:rPr lang="en-US" altLang="ko-KR" sz="12300" b="1" dirty="0">
                <a:latin typeface="Bradley Hand ITC" panose="03070402050302030203" pitchFamily="66" charset="0"/>
              </a:rPr>
              <a:t>You can toon it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859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웹툰 추천 서비스 현황 </a:t>
            </a:r>
            <a:r>
              <a:rPr lang="en-US" altLang="ko-KR" sz="44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 dirty="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카카오웹툰</a:t>
            </a:r>
            <a:endParaRPr lang="ko-KR" altLang="en-US" sz="32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638BE4F-F87F-59F9-B1FA-AE43BC10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47" y="2213559"/>
            <a:ext cx="3323253" cy="3172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A63B3-2DEF-4ADF-958C-7AE13840ACB2}"/>
              </a:ext>
            </a:extLst>
          </p:cNvPr>
          <p:cNvSpPr txBox="1"/>
          <p:nvPr/>
        </p:nvSpPr>
        <p:spPr>
          <a:xfrm>
            <a:off x="5817636" y="6642556"/>
            <a:ext cx="6444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출처</a:t>
            </a:r>
            <a:r>
              <a:rPr lang="en-US" altLang="ko-KR" sz="8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: https://webtoon.kakao.com/content/%EC%9C%A0%EB%B6%80%EB%85%80%EC%9D%98-%ED%83%84%EC%83%9D/1078</a:t>
            </a:r>
            <a:endParaRPr lang="ko-KR" altLang="en-US" sz="8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B1D2D4-890B-6E5D-1082-FA078E23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91" y="1690688"/>
            <a:ext cx="4318518" cy="464737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2C0900F-9D6B-354A-6A2E-08B9D3659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6383" y="3361967"/>
            <a:ext cx="1146525" cy="11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859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웹툰 추천 서비스 현황 </a:t>
            </a:r>
            <a:r>
              <a:rPr lang="en-US" altLang="ko-KR" sz="44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 dirty="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카카오웹툰</a:t>
            </a:r>
            <a:endParaRPr lang="ko-KR" altLang="en-US" sz="32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9ACBA6-2F14-0E35-EF47-CC1F7FA091BB}"/>
              </a:ext>
            </a:extLst>
          </p:cNvPr>
          <p:cNvSpPr txBox="1"/>
          <p:nvPr/>
        </p:nvSpPr>
        <p:spPr>
          <a:xfrm>
            <a:off x="2457909" y="6667500"/>
            <a:ext cx="9831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출처</a:t>
            </a:r>
            <a:r>
              <a:rPr lang="en-US" altLang="ko-KR" sz="8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: https://webtoon.kakao.com/content/%EA%B7%B8-%EC%B1%85%EC%97%90-%EB%A7%88%EC%9D%8C%EC%9D%84-%EC%A3%BC%EC%A7%80-%EB%A7%88%EC%84%B8%EC%9A%94/2143</a:t>
            </a:r>
            <a:endParaRPr lang="ko-KR" altLang="en-US" sz="8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2A0-3DCF-54BE-59AB-964A4DEF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95" y="2178316"/>
            <a:ext cx="3834951" cy="32303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CD1BB0-8E93-F882-4555-3AEA29E4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27" y="1863453"/>
            <a:ext cx="4316518" cy="385979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A496B4B-E013-E20C-BC03-375FCFDA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04319">
            <a:off x="5182634" y="3224820"/>
            <a:ext cx="1315929" cy="13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64631" y="2198248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</a:t>
            </a:r>
            <a:endParaRPr lang="ko-KR" altLang="en-US" sz="4000" spc="-300" dirty="0">
              <a:solidFill>
                <a:schemeClr val="bg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35497" y="2229909"/>
            <a:ext cx="6487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>
                    <a:lumMod val="8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그림체</a:t>
            </a:r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기반 웹툰 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AI </a:t>
            </a:r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추천</a:t>
            </a:r>
            <a:endParaRPr lang="en-US" altLang="ko-KR" sz="4400" dirty="0">
              <a:solidFill>
                <a:schemeClr val="bg1">
                  <a:lumMod val="8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19962" y="3528087"/>
            <a:ext cx="4491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</a:t>
            </a:r>
            <a:endParaRPr lang="ko-KR" altLang="en-US" sz="4000" spc="-300" dirty="0">
              <a:solidFill>
                <a:schemeClr val="bg1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35497" y="3528147"/>
            <a:ext cx="7996100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4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네이버 </a:t>
            </a:r>
            <a:r>
              <a:rPr lang="en-US" altLang="ko-KR" sz="4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+ </a:t>
            </a:r>
            <a:r>
              <a:rPr lang="ko-KR" altLang="en-US" sz="4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카카오 웹툰 동시 추천</a:t>
            </a:r>
            <a:endParaRPr lang="en-US" altLang="ko-KR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168" y="4847588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3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835497" y="4847648"/>
            <a:ext cx="7168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복수 개 웹툰 선택 기반 추천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DC239-FE61-0796-8D93-FF65F5385C15}"/>
              </a:ext>
            </a:extLst>
          </p:cNvPr>
          <p:cNvSpPr txBox="1"/>
          <p:nvPr/>
        </p:nvSpPr>
        <p:spPr>
          <a:xfrm>
            <a:off x="1676400" y="330200"/>
            <a:ext cx="3499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프로젝트의 목표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01D3-A4AA-B7C5-60A6-2D1B0732447B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5237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958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블록선도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CD04F7-17F1-9B3B-55FC-9FEA0D25DE3D}"/>
              </a:ext>
            </a:extLst>
          </p:cNvPr>
          <p:cNvGrpSpPr/>
          <p:nvPr/>
        </p:nvGrpSpPr>
        <p:grpSpPr>
          <a:xfrm>
            <a:off x="1007732" y="981972"/>
            <a:ext cx="10176535" cy="5832138"/>
            <a:chOff x="1007732" y="1025862"/>
            <a:chExt cx="10176535" cy="5832138"/>
          </a:xfrm>
        </p:grpSpPr>
        <p:pic>
          <p:nvPicPr>
            <p:cNvPr id="2" name="Picture 2" descr="Image">
              <a:extLst>
                <a:ext uri="{FF2B5EF4-FFF2-40B4-BE49-F238E27FC236}">
                  <a16:creationId xmlns:a16="http://schemas.microsoft.com/office/drawing/2014/main" id="{AC69C0D0-8AC1-908D-771A-5A3C823DB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2" y="1439332"/>
              <a:ext cx="10176535" cy="525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9F1967-C2DC-3566-98FB-868E38661236}"/>
                </a:ext>
              </a:extLst>
            </p:cNvPr>
            <p:cNvSpPr/>
            <p:nvPr/>
          </p:nvSpPr>
          <p:spPr>
            <a:xfrm>
              <a:off x="4529666" y="1303866"/>
              <a:ext cx="3064933" cy="5554134"/>
            </a:xfrm>
            <a:prstGeom prst="rect">
              <a:avLst/>
            </a:prstGeom>
            <a:noFill/>
            <a:ln>
              <a:solidFill>
                <a:srgbClr val="FF66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8077EC-2CE2-045B-A39E-A026F8110EEC}"/>
                </a:ext>
              </a:extLst>
            </p:cNvPr>
            <p:cNvSpPr txBox="1"/>
            <p:nvPr/>
          </p:nvSpPr>
          <p:spPr>
            <a:xfrm>
              <a:off x="5850466" y="1025862"/>
              <a:ext cx="2320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6699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Backend.AI </a:t>
              </a:r>
              <a:r>
                <a:rPr lang="ko-KR" altLang="en-US" sz="1400" dirty="0">
                  <a:solidFill>
                    <a:srgbClr val="FF6699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환경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CA7F9-61DD-0A98-C720-409623D8AB37}"/>
              </a:ext>
            </a:extLst>
          </p:cNvPr>
          <p:cNvSpPr txBox="1"/>
          <p:nvPr/>
        </p:nvSpPr>
        <p:spPr>
          <a:xfrm>
            <a:off x="4830270" y="1329072"/>
            <a:ext cx="25314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8747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582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 수집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D5D96E-733D-2EA9-2D46-08AB5ED1DF5D}"/>
              </a:ext>
            </a:extLst>
          </p:cNvPr>
          <p:cNvSpPr/>
          <p:nvPr/>
        </p:nvSpPr>
        <p:spPr>
          <a:xfrm>
            <a:off x="841166" y="2852580"/>
            <a:ext cx="5267855" cy="9670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86316C-FB4E-B6F1-D566-442C8000ED37}"/>
              </a:ext>
            </a:extLst>
          </p:cNvPr>
          <p:cNvSpPr/>
          <p:nvPr/>
        </p:nvSpPr>
        <p:spPr>
          <a:xfrm>
            <a:off x="841166" y="1606126"/>
            <a:ext cx="5267855" cy="967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1" name="Picture 2" descr="네이버-카카오, '웹툰' 맞대결... 하반기 승자는? | Save Internet 뉴데일리">
            <a:extLst>
              <a:ext uri="{FF2B5EF4-FFF2-40B4-BE49-F238E27FC236}">
                <a16:creationId xmlns:a16="http://schemas.microsoft.com/office/drawing/2014/main" id="{BA8288FC-C7AE-8CBD-521B-197263067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114" y="1544506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카카오웹툰 – KAKAO WEBTOON - Apps on Google Play">
            <a:extLst>
              <a:ext uri="{FF2B5EF4-FFF2-40B4-BE49-F238E27FC236}">
                <a16:creationId xmlns:a16="http://schemas.microsoft.com/office/drawing/2014/main" id="{BAA243AA-5726-0A64-1039-519C74B5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5" y="2784000"/>
            <a:ext cx="1097279" cy="109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12608C-319E-8485-CE61-F9DA8B2D23D4}"/>
              </a:ext>
            </a:extLst>
          </p:cNvPr>
          <p:cNvSpPr txBox="1"/>
          <p:nvPr/>
        </p:nvSpPr>
        <p:spPr>
          <a:xfrm flipH="1">
            <a:off x="1854920" y="1777687"/>
            <a:ext cx="417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 웹툰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(568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 웹툰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썸네일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44054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A90-F991-FFC3-6F2E-A16B088607E3}"/>
              </a:ext>
            </a:extLst>
          </p:cNvPr>
          <p:cNvSpPr txBox="1"/>
          <p:nvPr/>
        </p:nvSpPr>
        <p:spPr>
          <a:xfrm flipH="1">
            <a:off x="1899420" y="3009473"/>
            <a:ext cx="331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카카오 웹툰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(729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 웹툰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썸네일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59943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E8C407-A6F1-A373-61AF-5B5B1EC0F29B}"/>
              </a:ext>
            </a:extLst>
          </p:cNvPr>
          <p:cNvSpPr txBox="1"/>
          <p:nvPr/>
        </p:nvSpPr>
        <p:spPr>
          <a:xfrm>
            <a:off x="696866" y="4609907"/>
            <a:ext cx="5399134" cy="10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현재 연재 중 웹툰 대상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대표 썸네일과 각 웹툰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회차별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썸네일 수집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기타 정보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링크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조회수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좋아요 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E3DCDE-FF90-6187-E816-80742228DCC6}"/>
                  </a:ext>
                </a:extLst>
              </p:cNvPr>
              <p:cNvSpPr txBox="1"/>
              <p:nvPr/>
            </p:nvSpPr>
            <p:spPr>
              <a:xfrm>
                <a:off x="7611536" y="1780250"/>
                <a:ext cx="31411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정적 웹 </a:t>
                </a:r>
                <a:r>
                  <a:rPr lang="ko-KR" altLang="en-US" dirty="0" err="1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스크레이핑</a:t>
                </a: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requests, </a:t>
                </a:r>
                <a:r>
                  <a:rPr lang="en-US" altLang="ko-KR" dirty="0" err="1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BeautifulSoup</a:t>
                </a:r>
                <a:endParaRPr lang="ko-KR" altLang="en-US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E3DCDE-FF90-6187-E816-80742228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536" y="1780250"/>
                <a:ext cx="3141133" cy="646331"/>
              </a:xfrm>
              <a:prstGeom prst="rect">
                <a:avLst/>
              </a:prstGeom>
              <a:blipFill>
                <a:blip r:embed="rId4"/>
                <a:stretch>
                  <a:fillRect l="-1748"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4183C-2378-25CD-717F-F64EC816E360}"/>
                  </a:ext>
                </a:extLst>
              </p:cNvPr>
              <p:cNvSpPr txBox="1"/>
              <p:nvPr/>
            </p:nvSpPr>
            <p:spPr>
              <a:xfrm>
                <a:off x="7611536" y="3102650"/>
                <a:ext cx="33443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동적 웹 </a:t>
                </a:r>
                <a:r>
                  <a:rPr lang="ko-KR" altLang="en-US" dirty="0" err="1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스크레이핑</a:t>
                </a: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selenium, </a:t>
                </a:r>
                <a:r>
                  <a:rPr lang="en-US" altLang="ko-KR" dirty="0" err="1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chromedriver</a:t>
                </a:r>
                <a:endParaRPr lang="ko-KR" altLang="en-US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4183C-2378-25CD-717F-F64EC816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536" y="3102650"/>
                <a:ext cx="3344333" cy="646331"/>
              </a:xfrm>
              <a:prstGeom prst="rect">
                <a:avLst/>
              </a:prstGeom>
              <a:blipFill>
                <a:blip r:embed="rId5"/>
                <a:stretch>
                  <a:fillRect l="-1642" t="-5660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>
            <a:extLst>
              <a:ext uri="{FF2B5EF4-FFF2-40B4-BE49-F238E27FC236}">
                <a16:creationId xmlns:a16="http://schemas.microsoft.com/office/drawing/2014/main" id="{E04052B9-F095-1E28-BB89-9B508FF1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6676" flipH="1" flipV="1">
            <a:off x="6360156" y="1577977"/>
            <a:ext cx="1059190" cy="10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500CB4E4-C038-D2C1-079D-EDBAED3E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6676" flipH="1" flipV="1">
            <a:off x="6324435" y="2803043"/>
            <a:ext cx="1059190" cy="10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582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 예시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227AAA12-D4B6-4D26-7D46-72355ABB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0" y="2311374"/>
            <a:ext cx="2886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D82F8987-5FD2-15B3-972D-BE4BBF49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5" y="4582706"/>
            <a:ext cx="3277637" cy="194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9F21EB0B-ED92-9F7D-27B1-B0510E0E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29" y="2697522"/>
            <a:ext cx="3910261" cy="33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">
            <a:extLst>
              <a:ext uri="{FF2B5EF4-FFF2-40B4-BE49-F238E27FC236}">
                <a16:creationId xmlns:a16="http://schemas.microsoft.com/office/drawing/2014/main" id="{DFBECED6-2F0A-AE6A-148D-ECB9397D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540" y="2285767"/>
            <a:ext cx="2102313" cy="424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72291D-B04A-1996-CA44-4F17CF1BC716}"/>
              </a:ext>
            </a:extLst>
          </p:cNvPr>
          <p:cNvSpPr txBox="1"/>
          <p:nvPr/>
        </p:nvSpPr>
        <p:spPr>
          <a:xfrm>
            <a:off x="729267" y="1335351"/>
            <a:ext cx="219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네이버웹툰</a:t>
            </a:r>
            <a:endParaRPr lang="ko-KR" altLang="en-US" sz="24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83F0F-AF36-0172-5447-C10D1EFA3732}"/>
              </a:ext>
            </a:extLst>
          </p:cNvPr>
          <p:cNvSpPr txBox="1"/>
          <p:nvPr/>
        </p:nvSpPr>
        <p:spPr>
          <a:xfrm>
            <a:off x="610670" y="4164393"/>
            <a:ext cx="21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독립일기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5B956-4DA3-5680-1054-02A065530C3F}"/>
              </a:ext>
            </a:extLst>
          </p:cNvPr>
          <p:cNvSpPr txBox="1"/>
          <p:nvPr/>
        </p:nvSpPr>
        <p:spPr>
          <a:xfrm>
            <a:off x="4948314" y="2190244"/>
            <a:ext cx="44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꼬마 영애님은 주연들을 길들인다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72E87-BECD-9869-DC9E-DDF7B5FF49ED}"/>
              </a:ext>
            </a:extLst>
          </p:cNvPr>
          <p:cNvSpPr txBox="1"/>
          <p:nvPr/>
        </p:nvSpPr>
        <p:spPr>
          <a:xfrm>
            <a:off x="9270540" y="1774956"/>
            <a:ext cx="19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가비왕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DA584-2970-3AB6-3E58-6BB6F2FF91ED}"/>
              </a:ext>
            </a:extLst>
          </p:cNvPr>
          <p:cNvSpPr txBox="1"/>
          <p:nvPr/>
        </p:nvSpPr>
        <p:spPr>
          <a:xfrm>
            <a:off x="656245" y="1875159"/>
            <a:ext cx="21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공유몽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045E7-5A56-8D4A-1CEA-90DF3963FCE2}"/>
              </a:ext>
            </a:extLst>
          </p:cNvPr>
          <p:cNvSpPr txBox="1"/>
          <p:nvPr/>
        </p:nvSpPr>
        <p:spPr>
          <a:xfrm>
            <a:off x="5319571" y="1356879"/>
            <a:ext cx="219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카카오웹툰</a:t>
            </a:r>
            <a:endParaRPr lang="ko-KR" altLang="en-US" sz="24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EBE9E043-7AD4-8D68-B0B4-FC8960CBB081}"/>
              </a:ext>
            </a:extLst>
          </p:cNvPr>
          <p:cNvSpPr/>
          <p:nvPr/>
        </p:nvSpPr>
        <p:spPr>
          <a:xfrm>
            <a:off x="152400" y="1560211"/>
            <a:ext cx="4254595" cy="5170596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273828F3-CD56-349A-CFE2-305BB6F8B7A3}"/>
              </a:ext>
            </a:extLst>
          </p:cNvPr>
          <p:cNvSpPr/>
          <p:nvPr/>
        </p:nvSpPr>
        <p:spPr>
          <a:xfrm>
            <a:off x="4533336" y="1560211"/>
            <a:ext cx="7555036" cy="5170596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4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전처리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33FAD-9098-1C20-CBFE-F51F7C0318F9}"/>
              </a:ext>
            </a:extLst>
          </p:cNvPr>
          <p:cNvSpPr txBox="1"/>
          <p:nvPr/>
        </p:nvSpPr>
        <p:spPr>
          <a:xfrm>
            <a:off x="4942149" y="3982917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✂ 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Random crop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예시</a:t>
            </a: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3A5BAB3A-1814-DE23-A4ED-48CE727C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49" y="4585851"/>
            <a:ext cx="2792687" cy="16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7FF94645-6A52-5487-C927-A9BB6EBA7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463769"/>
              </p:ext>
            </p:extLst>
          </p:nvPr>
        </p:nvGraphicFramePr>
        <p:xfrm>
          <a:off x="8533155" y="4352249"/>
          <a:ext cx="2053586" cy="206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276640" imgH="2286000" progId="PBrush">
                  <p:embed/>
                </p:oleObj>
              </mc:Choice>
              <mc:Fallback>
                <p:oleObj name="Bitmap Image" r:id="rId3" imgW="2276640" imgH="228600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7FF94645-6A52-5487-C927-A9BB6EBA7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3155" y="4352249"/>
                        <a:ext cx="2053586" cy="2062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4F7548-6363-94E2-7FD1-B03B6B389003}"/>
              </a:ext>
            </a:extLst>
          </p:cNvPr>
          <p:cNvSpPr txBox="1"/>
          <p:nvPr/>
        </p:nvSpPr>
        <p:spPr>
          <a:xfrm>
            <a:off x="578016" y="1335351"/>
            <a:ext cx="219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사이즈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A1553-3FEA-EDF2-68C3-38715C771574}"/>
              </a:ext>
            </a:extLst>
          </p:cNvPr>
          <p:cNvSpPr txBox="1"/>
          <p:nvPr/>
        </p:nvSpPr>
        <p:spPr>
          <a:xfrm>
            <a:off x="869950" y="2097818"/>
            <a:ext cx="1721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</a:t>
            </a:r>
            <a:endParaRPr lang="en-US" altLang="ko-KR" sz="20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480 x 623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125 x 101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 x 120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6A9C-D894-1852-D0BB-5464C429B673}"/>
              </a:ext>
            </a:extLst>
          </p:cNvPr>
          <p:cNvSpPr txBox="1"/>
          <p:nvPr/>
        </p:nvSpPr>
        <p:spPr>
          <a:xfrm>
            <a:off x="2547494" y="2097496"/>
            <a:ext cx="1522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카카오</a:t>
            </a:r>
            <a:endParaRPr lang="en-US" altLang="ko-KR" sz="20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155 x 313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155 x 630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452 x 382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250 x 150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3FF5E3-D79E-6AED-9B25-C957DE64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74915" y="1215755"/>
            <a:ext cx="2299176" cy="305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F33C11-24A7-98D7-F742-F725FEFA3768}"/>
              </a:ext>
            </a:extLst>
          </p:cNvPr>
          <p:cNvSpPr txBox="1"/>
          <p:nvPr/>
        </p:nvSpPr>
        <p:spPr>
          <a:xfrm>
            <a:off x="4477896" y="2805705"/>
            <a:ext cx="263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Resize &amp; Random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crop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F0247E-50A9-8EA3-1839-21E469563269}"/>
              </a:ext>
            </a:extLst>
          </p:cNvPr>
          <p:cNvSpPr txBox="1"/>
          <p:nvPr/>
        </p:nvSpPr>
        <p:spPr>
          <a:xfrm>
            <a:off x="7847295" y="2589939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224 x 224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이미지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43881FA-29B4-2BB8-041E-C23B5F45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30" y="5005214"/>
            <a:ext cx="820296" cy="8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97879BAE-2DC2-15FF-A5FF-E528C9FBF67D}"/>
              </a:ext>
            </a:extLst>
          </p:cNvPr>
          <p:cNvSpPr/>
          <p:nvPr/>
        </p:nvSpPr>
        <p:spPr>
          <a:xfrm>
            <a:off x="643898" y="1983033"/>
            <a:ext cx="3577468" cy="1868789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57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EDA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56F41EF7-FB9A-A225-8FDB-B9EE2072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2" y="1705106"/>
            <a:ext cx="3952045" cy="4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7B8BC4EE-0BF3-6B1D-2D46-7E39D5A63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355" y="1705106"/>
            <a:ext cx="3928380" cy="4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DA59E-85A1-C43C-707A-1E869D97E178}"/>
              </a:ext>
            </a:extLst>
          </p:cNvPr>
          <p:cNvSpPr txBox="1"/>
          <p:nvPr/>
        </p:nvSpPr>
        <p:spPr>
          <a:xfrm>
            <a:off x="2015067" y="5990442"/>
            <a:ext cx="24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881C1C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불균형</a:t>
            </a:r>
            <a:r>
              <a:rPr lang="en-US" altLang="ko-KR" sz="2800" dirty="0">
                <a:solidFill>
                  <a:srgbClr val="881C1C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!</a:t>
            </a:r>
            <a:endParaRPr lang="ko-KR" altLang="en-US" sz="2800" dirty="0">
              <a:solidFill>
                <a:srgbClr val="881C1C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D7893-5467-EC88-F7C6-55250F4C20B1}"/>
              </a:ext>
            </a:extLst>
          </p:cNvPr>
          <p:cNvSpPr txBox="1"/>
          <p:nvPr/>
        </p:nvSpPr>
        <p:spPr>
          <a:xfrm>
            <a:off x="5377368" y="3083122"/>
            <a:ext cx="127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Semilog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x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E459B272-638D-F5BD-F53F-74C4627E5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47639" y="3186594"/>
            <a:ext cx="1137270" cy="11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89432-2D92-D0F4-2556-BA6D0D0E11EF}"/>
              </a:ext>
            </a:extLst>
          </p:cNvPr>
          <p:cNvSpPr txBox="1"/>
          <p:nvPr/>
        </p:nvSpPr>
        <p:spPr>
          <a:xfrm>
            <a:off x="8085666" y="5879467"/>
            <a:ext cx="270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rgbClr val="881C1C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정규분포 형태</a:t>
            </a:r>
            <a:endParaRPr lang="ko-KR" altLang="en-US" sz="2800" dirty="0">
              <a:solidFill>
                <a:srgbClr val="881C1C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71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EDA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4DA59E-85A1-C43C-707A-1E869D97E178}"/>
              </a:ext>
            </a:extLst>
          </p:cNvPr>
          <p:cNvSpPr txBox="1"/>
          <p:nvPr/>
        </p:nvSpPr>
        <p:spPr>
          <a:xfrm>
            <a:off x="2015067" y="5990442"/>
            <a:ext cx="24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881C1C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불균형</a:t>
            </a:r>
            <a:r>
              <a:rPr lang="en-US" altLang="ko-KR" sz="2800" dirty="0">
                <a:solidFill>
                  <a:srgbClr val="881C1C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!</a:t>
            </a:r>
            <a:endParaRPr lang="ko-KR" altLang="en-US" sz="2800" dirty="0">
              <a:solidFill>
                <a:srgbClr val="881C1C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D7893-5467-EC88-F7C6-55250F4C20B1}"/>
              </a:ext>
            </a:extLst>
          </p:cNvPr>
          <p:cNvSpPr txBox="1"/>
          <p:nvPr/>
        </p:nvSpPr>
        <p:spPr>
          <a:xfrm>
            <a:off x="5377369" y="3083122"/>
            <a:ext cx="131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Semilog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x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02FEB196-E025-0BBB-982B-95EDC152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22" y="1705106"/>
            <a:ext cx="3912760" cy="41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">
            <a:extLst>
              <a:ext uri="{FF2B5EF4-FFF2-40B4-BE49-F238E27FC236}">
                <a16:creationId xmlns:a16="http://schemas.microsoft.com/office/drawing/2014/main" id="{548A0440-2D31-F882-1AA4-C421EA84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22" y="1705105"/>
            <a:ext cx="3912760" cy="41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AEB32E7-24C7-A791-9844-605BA4E5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4009">
            <a:off x="5687984" y="3336842"/>
            <a:ext cx="678836" cy="6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70DEEC-CE69-3973-7739-94757A2A6586}"/>
              </a:ext>
            </a:extLst>
          </p:cNvPr>
          <p:cNvSpPr txBox="1"/>
          <p:nvPr/>
        </p:nvSpPr>
        <p:spPr>
          <a:xfrm>
            <a:off x="7840133" y="5879467"/>
            <a:ext cx="270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rgbClr val="881C1C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정규분포 형태</a:t>
            </a:r>
            <a:endParaRPr lang="ko-KR" altLang="en-US" sz="2800" dirty="0">
              <a:solidFill>
                <a:srgbClr val="881C1C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4364202" y="3174500"/>
            <a:ext cx="2782749" cy="1399868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2175929" y="3174500"/>
            <a:ext cx="2782749" cy="1399868"/>
          </a:xfrm>
          <a:prstGeom prst="chevron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1" y="3174500"/>
            <a:ext cx="2254108" cy="1399868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971510" y="36219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DD5881DC-9CD4-FD69-0F42-DD3BBE007C15}"/>
              </a:ext>
            </a:extLst>
          </p:cNvPr>
          <p:cNvSpPr/>
          <p:nvPr/>
        </p:nvSpPr>
        <p:spPr>
          <a:xfrm>
            <a:off x="6544134" y="3174500"/>
            <a:ext cx="2782749" cy="1399868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갈매기형 수장 5">
            <a:extLst>
              <a:ext uri="{FF2B5EF4-FFF2-40B4-BE49-F238E27FC236}">
                <a16:creationId xmlns:a16="http://schemas.microsoft.com/office/drawing/2014/main" id="{3A7D231A-C75B-FB9F-5E75-EE0DCAB67456}"/>
              </a:ext>
            </a:extLst>
          </p:cNvPr>
          <p:cNvSpPr/>
          <p:nvPr/>
        </p:nvSpPr>
        <p:spPr>
          <a:xfrm>
            <a:off x="8727106" y="3174500"/>
            <a:ext cx="2950543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51501-B954-DD69-28C4-659872EB8FB0}"/>
              </a:ext>
            </a:extLst>
          </p:cNvPr>
          <p:cNvSpPr txBox="1"/>
          <p:nvPr/>
        </p:nvSpPr>
        <p:spPr>
          <a:xfrm>
            <a:off x="3113130" y="36219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AB721-9F7F-7A5B-1B9F-0E0014895A84}"/>
              </a:ext>
            </a:extLst>
          </p:cNvPr>
          <p:cNvSpPr txBox="1"/>
          <p:nvPr/>
        </p:nvSpPr>
        <p:spPr>
          <a:xfrm>
            <a:off x="5362878" y="36219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C9382-B896-4773-A75B-2DE71F39DEB2}"/>
              </a:ext>
            </a:extLst>
          </p:cNvPr>
          <p:cNvSpPr txBox="1"/>
          <p:nvPr/>
        </p:nvSpPr>
        <p:spPr>
          <a:xfrm>
            <a:off x="7596513" y="36219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배포</a:t>
            </a:r>
            <a:endParaRPr lang="ko-KR" altLang="en-US" sz="24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AE305-D199-06E4-462D-31FAFE4B93A5}"/>
              </a:ext>
            </a:extLst>
          </p:cNvPr>
          <p:cNvSpPr txBox="1"/>
          <p:nvPr/>
        </p:nvSpPr>
        <p:spPr>
          <a:xfrm>
            <a:off x="9811245" y="363690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결론</a:t>
            </a:r>
            <a:endParaRPr lang="ko-KR" altLang="en-US" sz="24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8F80A-740F-9C3B-0289-F7077CA1C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6792"/>
            <a:ext cx="5314950" cy="32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435E25-EA2D-CF62-710E-2513D7D1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1596792"/>
            <a:ext cx="5314950" cy="32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BB4FE-ACE1-D64A-EAA7-9641B010F120}"/>
              </a:ext>
            </a:extLst>
          </p:cNvPr>
          <p:cNvSpPr txBox="1"/>
          <p:nvPr/>
        </p:nvSpPr>
        <p:spPr>
          <a:xfrm>
            <a:off x="2671653" y="5610651"/>
            <a:ext cx="668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조회량이</a:t>
            </a:r>
            <a:r>
              <a:rPr lang="ko-KR" altLang="en-US" dirty="0"/>
              <a:t> 많은 장르 순서와 좋아요 수가 많은 장르 순서 일치</a:t>
            </a:r>
          </a:p>
        </p:txBody>
      </p:sp>
    </p:spTree>
    <p:extLst>
      <p:ext uri="{BB962C8B-B14F-4D97-AF65-F5344CB8AC3E}">
        <p14:creationId xmlns:p14="http://schemas.microsoft.com/office/powerpoint/2010/main" val="276714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EDA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데이터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525B765-3B66-B9F0-12EA-54837202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578504"/>
            <a:ext cx="7370025" cy="406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911DE5-A735-7351-DAFA-C537429406A8}"/>
              </a:ext>
            </a:extLst>
          </p:cNvPr>
          <p:cNvSpPr/>
          <p:nvPr/>
        </p:nvSpPr>
        <p:spPr>
          <a:xfrm>
            <a:off x="829733" y="1820334"/>
            <a:ext cx="6663267" cy="1270000"/>
          </a:xfrm>
          <a:prstGeom prst="rect">
            <a:avLst/>
          </a:prstGeom>
          <a:noFill/>
          <a:ln w="28575">
            <a:solidFill>
              <a:srgbClr val="88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8E3D73-841E-378A-0B8C-44EEEEA06382}"/>
              </a:ext>
            </a:extLst>
          </p:cNvPr>
          <p:cNvCxnSpPr>
            <a:cxnSpLocks/>
          </p:cNvCxnSpPr>
          <p:nvPr/>
        </p:nvCxnSpPr>
        <p:spPr>
          <a:xfrm>
            <a:off x="7493000" y="2438400"/>
            <a:ext cx="711200" cy="0"/>
          </a:xfrm>
          <a:prstGeom prst="straightConnector1">
            <a:avLst/>
          </a:prstGeom>
          <a:ln w="28575">
            <a:solidFill>
              <a:srgbClr val="88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1EC5D3-A03F-C18E-A3C8-6C7F3E2D43FB}"/>
                  </a:ext>
                </a:extLst>
              </p:cNvPr>
              <p:cNvSpPr txBox="1"/>
              <p:nvPr/>
            </p:nvSpPr>
            <p:spPr>
              <a:xfrm>
                <a:off x="8407399" y="2132168"/>
                <a:ext cx="3496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가장 많은 상위 </a:t>
                </a:r>
                <a:r>
                  <a:rPr lang="en-US" altLang="ko-KR"/>
                  <a:t>5</a:t>
                </a:r>
                <a:r>
                  <a:rPr lang="ko-KR" altLang="en-US"/>
                  <a:t>개 장르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/>
                  <a:t> 네이버</a:t>
                </a:r>
                <a:r>
                  <a:rPr lang="en-US" altLang="ko-KR"/>
                  <a:t>, </a:t>
                </a:r>
                <a:r>
                  <a:rPr lang="ko-KR" altLang="en-US"/>
                  <a:t>카카오 웹툰의 약 </a:t>
                </a:r>
                <a:r>
                  <a:rPr lang="en-US" altLang="ko-KR"/>
                  <a:t>80%</a:t>
                </a:r>
                <a:endParaRPr lang="ko-KR" alt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1EC5D3-A03F-C18E-A3C8-6C7F3E2D4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99" y="2132168"/>
                <a:ext cx="3496734" cy="646331"/>
              </a:xfrm>
              <a:prstGeom prst="rect">
                <a:avLst/>
              </a:prstGeom>
              <a:blipFill>
                <a:blip r:embed="rId3"/>
                <a:stretch>
                  <a:fillRect l="-1394" t="-7547" r="-1220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4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CA7F9-61DD-0A98-C720-409623D8AB37}"/>
              </a:ext>
            </a:extLst>
          </p:cNvPr>
          <p:cNvSpPr txBox="1"/>
          <p:nvPr/>
        </p:nvSpPr>
        <p:spPr>
          <a:xfrm>
            <a:off x="4830271" y="1329072"/>
            <a:ext cx="25314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3374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 아키텍처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정육면체 1">
            <a:extLst>
              <a:ext uri="{FF2B5EF4-FFF2-40B4-BE49-F238E27FC236}">
                <a16:creationId xmlns:a16="http://schemas.microsoft.com/office/drawing/2014/main" id="{9650FA25-BC6C-90E3-294F-DA29A81FE205}"/>
              </a:ext>
            </a:extLst>
          </p:cNvPr>
          <p:cNvSpPr/>
          <p:nvPr/>
        </p:nvSpPr>
        <p:spPr>
          <a:xfrm>
            <a:off x="418183" y="2182087"/>
            <a:ext cx="2081804" cy="2047955"/>
          </a:xfrm>
          <a:prstGeom prst="cube">
            <a:avLst>
              <a:gd name="adj" fmla="val 654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이미지</a:t>
            </a:r>
            <a:endParaRPr lang="en-US" altLang="ko-KR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(3</a:t>
            </a:r>
            <a:r>
              <a:rPr lang="ko-KR" alt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차원 </a:t>
            </a:r>
            <a:r>
              <a:rPr lang="ko-KR" altLang="en-US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텐서</a:t>
            </a: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A20DCED-61E7-0AB5-1C6E-8BF129E673E3}"/>
              </a:ext>
            </a:extLst>
          </p:cNvPr>
          <p:cNvCxnSpPr>
            <a:cxnSpLocks/>
          </p:cNvCxnSpPr>
          <p:nvPr/>
        </p:nvCxnSpPr>
        <p:spPr>
          <a:xfrm>
            <a:off x="2723889" y="3206065"/>
            <a:ext cx="4263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27DB0-0C2B-B190-62F4-4C913E021236}"/>
              </a:ext>
            </a:extLst>
          </p:cNvPr>
          <p:cNvSpPr/>
          <p:nvPr/>
        </p:nvSpPr>
        <p:spPr>
          <a:xfrm>
            <a:off x="6465537" y="2999736"/>
            <a:ext cx="2185895" cy="41265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이미지 피처 벡터</a:t>
            </a:r>
            <a:endParaRPr lang="en-US" sz="1600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A032EE-CF6E-EECC-E8A8-85477D31AE42}"/>
              </a:ext>
            </a:extLst>
          </p:cNvPr>
          <p:cNvCxnSpPr>
            <a:cxnSpLocks/>
          </p:cNvCxnSpPr>
          <p:nvPr/>
        </p:nvCxnSpPr>
        <p:spPr>
          <a:xfrm>
            <a:off x="5891878" y="3206065"/>
            <a:ext cx="3876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373FF1-E3F3-3837-C8FA-BE835132AC2A}"/>
              </a:ext>
            </a:extLst>
          </p:cNvPr>
          <p:cNvCxnSpPr>
            <a:cxnSpLocks/>
          </p:cNvCxnSpPr>
          <p:nvPr/>
        </p:nvCxnSpPr>
        <p:spPr>
          <a:xfrm>
            <a:off x="8923048" y="3206064"/>
            <a:ext cx="1099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2E57A7-52DA-8CC0-9901-66052E864C48}"/>
              </a:ext>
            </a:extLst>
          </p:cNvPr>
          <p:cNvSpPr txBox="1"/>
          <p:nvPr/>
        </p:nvSpPr>
        <p:spPr>
          <a:xfrm>
            <a:off x="8870040" y="3271004"/>
            <a:ext cx="1152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유사도 비교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6E84F-9527-233E-E51A-C1B8017701A8}"/>
              </a:ext>
            </a:extLst>
          </p:cNvPr>
          <p:cNvSpPr txBox="1"/>
          <p:nvPr/>
        </p:nvSpPr>
        <p:spPr>
          <a:xfrm>
            <a:off x="10192918" y="3036787"/>
            <a:ext cx="743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추천</a:t>
            </a:r>
            <a:endParaRPr lang="en-US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CF9704A-A41B-0661-65C4-3A939C4225CA}"/>
              </a:ext>
            </a:extLst>
          </p:cNvPr>
          <p:cNvSpPr/>
          <p:nvPr/>
        </p:nvSpPr>
        <p:spPr>
          <a:xfrm>
            <a:off x="3332373" y="2633576"/>
            <a:ext cx="2373462" cy="1144976"/>
          </a:xfrm>
          <a:prstGeom prst="roundRect">
            <a:avLst/>
          </a:prstGeom>
          <a:noFill/>
          <a:ln w="28575">
            <a:solidFill>
              <a:srgbClr val="88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 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B3EB70-27BA-D02C-DE3D-FE9B2D22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5" y="4362179"/>
            <a:ext cx="1257475" cy="1667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40B09D-BA22-34FB-6A26-F2C4182B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265" y="4362179"/>
            <a:ext cx="696029" cy="14307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F27DDE-AA85-90BB-17E7-6681CA275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853" y="4362179"/>
            <a:ext cx="702588" cy="14307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6CE1E2-A72D-C819-C02A-5969E932F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000" y="4357727"/>
            <a:ext cx="696029" cy="143037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E415F0-1E44-0DEE-446F-14AE63D876F1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9741280" y="3375341"/>
            <a:ext cx="634525" cy="986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217C0E-D297-E796-CFBB-6785CC8AB3F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560147" y="3375341"/>
            <a:ext cx="4733" cy="986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6220EF-2D59-E699-6D3F-B218712B846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49222" y="3375341"/>
            <a:ext cx="629793" cy="982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45877-497C-6706-B905-678160FE883D}"/>
              </a:ext>
            </a:extLst>
          </p:cNvPr>
          <p:cNvSpPr txBox="1"/>
          <p:nvPr/>
        </p:nvSpPr>
        <p:spPr>
          <a:xfrm>
            <a:off x="11205008" y="3497202"/>
            <a:ext cx="69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. .</a:t>
            </a:r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2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4628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 선정을 위한 가설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A7E1D239-333A-C979-D482-A654D972F0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가설</a:t>
                </a:r>
                <a:endParaRPr lang="en-US" altLang="ko-KR" sz="240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 marL="0" indent="0">
                  <a:buNone/>
                </a:pPr>
                <a:endParaRPr lang="en-US" altLang="ko-KR" sz="240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>
                  <a:buFontTx/>
                  <a:buChar char="-"/>
                </a:pPr>
                <a:r>
                  <a:rPr lang="ko-KR" altLang="en-US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동일 웹툰 내 에피소드 썸네일은 유사한 특징을 공유한다</a:t>
                </a:r>
                <a:r>
                  <a:rPr lang="en-US" altLang="ko-KR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.</a:t>
                </a:r>
              </a:p>
              <a:p>
                <a:pPr>
                  <a:buFontTx/>
                  <a:buChar char="-"/>
                </a:pPr>
                <a:r>
                  <a:rPr lang="ko-KR" altLang="en-US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유사한 특징에는 그림체 정보가 포함된다</a:t>
                </a:r>
                <a:r>
                  <a:rPr lang="en-US" altLang="ko-KR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240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마루 부리 중간" panose="020B0600000101010101" pitchFamily="50" charset="-127"/>
                      </a:rPr>
                      <m:t>→</m:t>
                    </m:r>
                  </m:oMath>
                </a14:m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</a:t>
                </a:r>
                <a:r>
                  <a:rPr lang="ko-KR" altLang="en-US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다중클래스 분류 문제</a:t>
                </a:r>
                <a:r>
                  <a:rPr lang="en-US" altLang="ko-KR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(</a:t>
                </a:r>
                <a:r>
                  <a:rPr lang="ko-KR" altLang="en-US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지도학습</a:t>
                </a:r>
                <a:r>
                  <a:rPr lang="en-US" altLang="ko-KR" sz="240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)</a:t>
                </a:r>
                <a:endParaRPr lang="en-US" altLang="ko-KR" sz="2400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A7E1D239-333A-C979-D482-A654D972F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101" t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147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 선정 기준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ADA21F9-445F-22DE-F2CD-B03FA148A3B9}"/>
              </a:ext>
            </a:extLst>
          </p:cNvPr>
          <p:cNvGraphicFramePr>
            <a:graphicFrameLocks noGrp="1"/>
          </p:cNvGraphicFramePr>
          <p:nvPr/>
        </p:nvGraphicFramePr>
        <p:xfrm>
          <a:off x="1441636" y="2474306"/>
          <a:ext cx="898892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9051">
                  <a:extLst>
                    <a:ext uri="{9D8B030D-6E8A-4147-A177-3AD203B41FA5}">
                      <a16:colId xmlns:a16="http://schemas.microsoft.com/office/drawing/2014/main" val="36222218"/>
                    </a:ext>
                  </a:extLst>
                </a:gridCol>
                <a:gridCol w="1568024">
                  <a:extLst>
                    <a:ext uri="{9D8B030D-6E8A-4147-A177-3AD203B41FA5}">
                      <a16:colId xmlns:a16="http://schemas.microsoft.com/office/drawing/2014/main" val="1858095121"/>
                    </a:ext>
                  </a:extLst>
                </a:gridCol>
                <a:gridCol w="1479976">
                  <a:extLst>
                    <a:ext uri="{9D8B030D-6E8A-4147-A177-3AD203B41FA5}">
                      <a16:colId xmlns:a16="http://schemas.microsoft.com/office/drawing/2014/main" val="3707978508"/>
                    </a:ext>
                  </a:extLst>
                </a:gridCol>
                <a:gridCol w="1222555">
                  <a:extLst>
                    <a:ext uri="{9D8B030D-6E8A-4147-A177-3AD203B41FA5}">
                      <a16:colId xmlns:a16="http://schemas.microsoft.com/office/drawing/2014/main" val="3384484162"/>
                    </a:ext>
                  </a:extLst>
                </a:gridCol>
                <a:gridCol w="1269320">
                  <a:extLst>
                    <a:ext uri="{9D8B030D-6E8A-4147-A177-3AD203B41FA5}">
                      <a16:colId xmlns:a16="http://schemas.microsoft.com/office/drawing/2014/main" val="3130667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Weights (IMAGENET1K_V1)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Acc@1 (%)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Acc@5 (%)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Params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Size (MB)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  <a:alpha val="7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5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VGG19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72.376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90.382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143.7 M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548.1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1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ResNet18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69.758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89.078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11.7 M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44.7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3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DenseNet121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74.434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91.972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8.0 M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30.8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4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MobileNetV2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71.878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90.286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3.5 M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13.6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1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EfficientNetV2_S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84.228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96.878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21.5 M</a:t>
                      </a:r>
                      <a:endParaRPr lang="ko-KR" altLang="en-US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82.7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77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71B693-6C05-F101-737F-F9B30567872B}"/>
              </a:ext>
            </a:extLst>
          </p:cNvPr>
          <p:cNvSpPr txBox="1"/>
          <p:nvPr/>
        </p:nvSpPr>
        <p:spPr>
          <a:xfrm>
            <a:off x="1052168" y="1738502"/>
            <a:ext cx="608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ImageNet </a:t>
            </a:r>
            <a:r>
              <a:rPr lang="ko-KR" altLang="en-US" sz="20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멀티클래스 분류 성능 기준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FA0E8-4836-8D3E-AF15-0D54968EA881}"/>
              </a:ext>
            </a:extLst>
          </p:cNvPr>
          <p:cNvSpPr txBox="1"/>
          <p:nvPr/>
        </p:nvSpPr>
        <p:spPr>
          <a:xfrm>
            <a:off x="9465872" y="6622153"/>
            <a:ext cx="2696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</a:rPr>
              <a:t>참고</a:t>
            </a:r>
            <a:r>
              <a:rPr lang="en-US" altLang="ko-KR" sz="800">
                <a:latin typeface="+mn-ea"/>
              </a:rPr>
              <a:t>: https://pytorch.org/vision/stable/models.html</a:t>
            </a:r>
            <a:endParaRPr lang="ko-KR" altLang="en-US" sz="8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8B57-A698-D6EB-E9AE-17A7C71222B9}"/>
              </a:ext>
            </a:extLst>
          </p:cNvPr>
          <p:cNvSpPr/>
          <p:nvPr/>
        </p:nvSpPr>
        <p:spPr>
          <a:xfrm>
            <a:off x="4793435" y="2413416"/>
            <a:ext cx="1757267" cy="2365933"/>
          </a:xfrm>
          <a:prstGeom prst="rect">
            <a:avLst/>
          </a:prstGeom>
          <a:noFill/>
          <a:ln w="28575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147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성능 측정 지표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DEB2CF0-7251-83C2-0D5C-759361F744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멀티클래스 분류</a:t>
            </a: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성능 측정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1297</a:t>
            </a: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 레이블에 대해 </a:t>
            </a: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Acc@1</a:t>
            </a: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측정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각 </a:t>
            </a:r>
            <a:r>
              <a:rPr lang="ko-KR" altLang="en-US" sz="2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썸네일에</a:t>
            </a: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해당하는 웹툰</a:t>
            </a:r>
            <a:r>
              <a:rPr lang="en-US" altLang="ko-KR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제목이 정답 레이블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9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551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사전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훈련 모델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&amp;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파인튜닝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B3C15992-3C4B-E61E-7211-773B16A3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0" y="1548775"/>
            <a:ext cx="4172964" cy="33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B033B-4280-D1F6-C055-824C86A123ED}"/>
              </a:ext>
            </a:extLst>
          </p:cNvPr>
          <p:cNvSpPr txBox="1"/>
          <p:nvPr/>
        </p:nvSpPr>
        <p:spPr>
          <a:xfrm>
            <a:off x="813352" y="5137542"/>
            <a:ext cx="3731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VGG19</a:t>
            </a: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Loss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CrossEntropy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Optimizer: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RAdam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F2E37D11-E667-75BA-6534-6CA6E770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248" y="1439335"/>
            <a:ext cx="4349775" cy="35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1ED71-F987-D5D3-0527-ED1EC91741EC}"/>
              </a:ext>
            </a:extLst>
          </p:cNvPr>
          <p:cNvSpPr txBox="1"/>
          <p:nvPr/>
        </p:nvSpPr>
        <p:spPr>
          <a:xfrm>
            <a:off x="10388023" y="1642535"/>
            <a:ext cx="159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Acc</a:t>
            </a:r>
          </a:p>
          <a:p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0.16</a:t>
            </a: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~ 0.18</a:t>
            </a:r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E229E-2A51-2DC9-8575-BC982F98DC14}"/>
              </a:ext>
            </a:extLst>
          </p:cNvPr>
          <p:cNvSpPr txBox="1"/>
          <p:nvPr/>
        </p:nvSpPr>
        <p:spPr>
          <a:xfrm>
            <a:off x="4686036" y="1752095"/>
            <a:ext cx="1219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Train_acc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0.93</a:t>
            </a: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Valid_acc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0.34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20874-BF3A-F06C-A49B-F08B72F662F6}"/>
              </a:ext>
            </a:extLst>
          </p:cNvPr>
          <p:cNvSpPr txBox="1"/>
          <p:nvPr/>
        </p:nvSpPr>
        <p:spPr>
          <a:xfrm>
            <a:off x="6510314" y="5137542"/>
            <a:ext cx="4174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MobileNetV2</a:t>
            </a: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Loss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CrossEntropy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Optimizer: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RAdam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469BA1C-EAF3-B129-E811-0503FEA6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177" flipH="1">
            <a:off x="4294027" y="4261922"/>
            <a:ext cx="892979" cy="8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18430C-9436-6D9F-FE1A-8F1F521E5973}"/>
              </a:ext>
            </a:extLst>
          </p:cNvPr>
          <p:cNvSpPr txBox="1"/>
          <p:nvPr/>
        </p:nvSpPr>
        <p:spPr>
          <a:xfrm>
            <a:off x="4556769" y="5124559"/>
            <a:ext cx="97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과적합</a:t>
            </a:r>
          </a:p>
        </p:txBody>
      </p:sp>
    </p:spTree>
    <p:extLst>
      <p:ext uri="{BB962C8B-B14F-4D97-AF65-F5344CB8AC3E}">
        <p14:creationId xmlns:p14="http://schemas.microsoft.com/office/powerpoint/2010/main" val="419165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551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사전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훈련 모델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&amp;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파인튜닝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D48FAE-34EB-71F0-6F38-73B81424A27F}"/>
              </a:ext>
            </a:extLst>
          </p:cNvPr>
          <p:cNvSpPr txBox="1"/>
          <p:nvPr/>
        </p:nvSpPr>
        <p:spPr>
          <a:xfrm>
            <a:off x="648167" y="4989848"/>
            <a:ext cx="4868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ResNet18</a:t>
            </a: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Loss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CrossEntropy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Optimizer: SGD</a:t>
            </a: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24769-6BD2-A982-5499-92F4D982BF5E}"/>
              </a:ext>
            </a:extLst>
          </p:cNvPr>
          <p:cNvSpPr txBox="1"/>
          <p:nvPr/>
        </p:nvSpPr>
        <p:spPr>
          <a:xfrm>
            <a:off x="4768536" y="1604401"/>
            <a:ext cx="1219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Train_acc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0.89</a:t>
            </a: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Valid_acc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0.51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7DF98-A705-38C1-33A2-4412190E3F7E}"/>
              </a:ext>
            </a:extLst>
          </p:cNvPr>
          <p:cNvSpPr txBox="1"/>
          <p:nvPr/>
        </p:nvSpPr>
        <p:spPr>
          <a:xfrm>
            <a:off x="6448011" y="4989847"/>
            <a:ext cx="4097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DesneNet121</a:t>
            </a: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Loss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CrossEntropy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Optimizer: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RAdam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4" name="Picture 6" descr="Image">
            <a:extLst>
              <a:ext uri="{FF2B5EF4-FFF2-40B4-BE49-F238E27FC236}">
                <a16:creationId xmlns:a16="http://schemas.microsoft.com/office/drawing/2014/main" id="{8BF2CC76-40C3-7031-1ADA-D62C2882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4" y="1433193"/>
            <a:ext cx="4379086" cy="35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1F8243-6447-B73E-66E1-754480CECFC0}"/>
              </a:ext>
            </a:extLst>
          </p:cNvPr>
          <p:cNvSpPr txBox="1"/>
          <p:nvPr/>
        </p:nvSpPr>
        <p:spPr>
          <a:xfrm>
            <a:off x="10545440" y="1604401"/>
            <a:ext cx="123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Train_acc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0.83</a:t>
            </a: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Valid_acc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0.62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6" name="Picture 10" descr="Image">
            <a:extLst>
              <a:ext uri="{FF2B5EF4-FFF2-40B4-BE49-F238E27FC236}">
                <a16:creationId xmlns:a16="http://schemas.microsoft.com/office/drawing/2014/main" id="{3707372D-0B5B-E82F-AD1B-CCC2EC11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99" y="1433192"/>
            <a:ext cx="4366941" cy="35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551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사전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훈련 모델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&amp;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파인튜닝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Image">
            <a:extLst>
              <a:ext uri="{FF2B5EF4-FFF2-40B4-BE49-F238E27FC236}">
                <a16:creationId xmlns:a16="http://schemas.microsoft.com/office/drawing/2014/main" id="{5946BD62-89C4-A75E-12DE-16CEAFD8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9" y="1343818"/>
            <a:ext cx="4992796" cy="406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B2416-0CCD-ADFA-C8D8-4D4E49BBCDA1}"/>
              </a:ext>
            </a:extLst>
          </p:cNvPr>
          <p:cNvSpPr txBox="1"/>
          <p:nvPr/>
        </p:nvSpPr>
        <p:spPr>
          <a:xfrm>
            <a:off x="762000" y="5535434"/>
            <a:ext cx="4233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</a:t>
            </a: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EfficientNetV2_S</a:t>
            </a:r>
          </a:p>
          <a:p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Loss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</a:t>
            </a: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CrossEntropy</a:t>
            </a:r>
          </a:p>
          <a:p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Optimizer: RAdam</a:t>
            </a:r>
          </a:p>
          <a:p>
            <a:endParaRPr lang="en-US" altLang="ko-KR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5D025-3323-93D2-D2FF-C6E0944D523E}"/>
              </a:ext>
            </a:extLst>
          </p:cNvPr>
          <p:cNvSpPr txBox="1"/>
          <p:nvPr/>
        </p:nvSpPr>
        <p:spPr>
          <a:xfrm>
            <a:off x="5467345" y="1557360"/>
            <a:ext cx="1325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Train_acc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0.94</a:t>
            </a: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Valid_acc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0.65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B49298-3EA5-5DE0-B5ED-A43CCC79F9EC}"/>
                  </a:ext>
                </a:extLst>
              </p:cNvPr>
              <p:cNvSpPr txBox="1"/>
              <p:nvPr/>
            </p:nvSpPr>
            <p:spPr>
              <a:xfrm>
                <a:off x="7951392" y="4034583"/>
                <a:ext cx="36660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사용 모델 중 가장 좋은 분류 성능</a:t>
                </a: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추천을 위한 피처 추출기로 사용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B49298-3EA5-5DE0-B5ED-A43CCC79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92" y="4034583"/>
                <a:ext cx="3666066" cy="646331"/>
              </a:xfrm>
              <a:prstGeom prst="rect">
                <a:avLst/>
              </a:prstGeom>
              <a:blipFill>
                <a:blip r:embed="rId3"/>
                <a:stretch>
                  <a:fillRect l="-1329" t="-5660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EE208D84-467A-66FF-6AA7-D4E09090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3425" flipH="1">
            <a:off x="7150399" y="3127685"/>
            <a:ext cx="862280" cy="76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1C15E995-E3BF-31A2-FBDC-C46EC34EBEBC}"/>
              </a:ext>
            </a:extLst>
          </p:cNvPr>
          <p:cNvSpPr/>
          <p:nvPr/>
        </p:nvSpPr>
        <p:spPr>
          <a:xfrm rot="10800000" flipV="1">
            <a:off x="6724657" y="1576266"/>
            <a:ext cx="321466" cy="3518247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CA7F9-61DD-0A98-C720-409623D8AB37}"/>
              </a:ext>
            </a:extLst>
          </p:cNvPr>
          <p:cNvSpPr txBox="1"/>
          <p:nvPr/>
        </p:nvSpPr>
        <p:spPr>
          <a:xfrm>
            <a:off x="5221402" y="1329072"/>
            <a:ext cx="1749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75132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피처 벡터 군집화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2DA96B5-8020-0B04-E119-0B255E13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34" y="2450790"/>
            <a:ext cx="4634470" cy="38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036C8-A8A6-09DF-4F69-4290434BFF9A}"/>
                  </a:ext>
                </a:extLst>
              </p:cNvPr>
              <p:cNvSpPr txBox="1"/>
              <p:nvPr/>
            </p:nvSpPr>
            <p:spPr>
              <a:xfrm>
                <a:off x="809166" y="1344427"/>
                <a:ext cx="87666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+mn-ea"/>
                  </a:rPr>
                  <a:t>- </a:t>
                </a:r>
                <a:r>
                  <a:rPr lang="ko-KR" altLang="en-US" sz="2000">
                    <a:latin typeface="+mn-ea"/>
                  </a:rPr>
                  <a:t>사전 훈련된 모델로부터 이미지 피처 벡터 추출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0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2000">
                    <a:latin typeface="+mn-ea"/>
                  </a:rPr>
                  <a:t>-</a:t>
                </a:r>
                <a:r>
                  <a:rPr lang="ko-KR" altLang="en-US" sz="2000">
                    <a:latin typeface="+mn-ea"/>
                  </a:rPr>
                  <a:t>평균 클러스터링</a:t>
                </a:r>
                <a:endParaRPr lang="en-US" altLang="ko-KR" sz="2000">
                  <a:latin typeface="+mn-ea"/>
                </a:endParaRPr>
              </a:p>
              <a:p>
                <a:r>
                  <a:rPr lang="en-US" altLang="ko-KR" sz="2000">
                    <a:latin typeface="+mn-ea"/>
                  </a:rPr>
                  <a:t>- yellowbrick cluster </a:t>
                </a:r>
                <a:r>
                  <a:rPr lang="ko-KR" altLang="en-US" sz="2000">
                    <a:latin typeface="+mn-ea"/>
                  </a:rPr>
                  <a:t>모</a:t>
                </a:r>
                <a:r>
                  <a:rPr lang="ko-KR" altLang="en-US" sz="2000" b="0" i="0">
                    <a:latin typeface="+mj-lt"/>
                  </a:rPr>
                  <a:t>듈</a:t>
                </a:r>
                <a:r>
                  <a:rPr lang="en-US" altLang="ko-KR" sz="2000" b="0" i="0">
                    <a:latin typeface="+mj-lt"/>
                  </a:rPr>
                  <a:t> </a:t>
                </a:r>
                <a:r>
                  <a:rPr lang="ko-KR" altLang="en-US" sz="2000" i="0">
                    <a:latin typeface="+mj-lt"/>
                  </a:rPr>
                  <a:t>활용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 = 5</m:t>
                    </m:r>
                  </m:oMath>
                </a14:m>
                <a:endParaRPr lang="ko-KR" altLang="en-US" sz="200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036C8-A8A6-09DF-4F69-4290434BF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66" y="1344427"/>
                <a:ext cx="8766634" cy="707886"/>
              </a:xfrm>
              <a:prstGeom prst="rect">
                <a:avLst/>
              </a:prstGeom>
              <a:blipFill>
                <a:blip r:embed="rId3"/>
                <a:stretch>
                  <a:fillRect l="-765" t="-4310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7ADFB1F9-A875-9144-223A-3AC42BBBE01B}"/>
              </a:ext>
            </a:extLst>
          </p:cNvPr>
          <p:cNvSpPr/>
          <p:nvPr/>
        </p:nvSpPr>
        <p:spPr>
          <a:xfrm>
            <a:off x="3687833" y="2409066"/>
            <a:ext cx="1629234" cy="198147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5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036C8-A8A6-09DF-4F69-4290434BFF9A}"/>
                  </a:ext>
                </a:extLst>
              </p:cNvPr>
              <p:cNvSpPr txBox="1"/>
              <p:nvPr/>
            </p:nvSpPr>
            <p:spPr>
              <a:xfrm>
                <a:off x="809166" y="1344427"/>
                <a:ext cx="87666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+mn-ea"/>
                  </a:rPr>
                  <a:t>- </a:t>
                </a:r>
                <a:r>
                  <a:rPr lang="ko-KR" altLang="en-US" sz="2000">
                    <a:latin typeface="+mn-ea"/>
                  </a:rPr>
                  <a:t>사전 훈련된 모델로부터 이미지 피처 벡터 추출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0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2000">
                    <a:latin typeface="+mn-ea"/>
                  </a:rPr>
                  <a:t>-</a:t>
                </a:r>
                <a:r>
                  <a:rPr lang="ko-KR" altLang="en-US" sz="2000">
                    <a:latin typeface="+mn-ea"/>
                  </a:rPr>
                  <a:t>평균 클러스터링</a:t>
                </a:r>
                <a:endParaRPr lang="en-US" altLang="ko-KR" sz="2000">
                  <a:latin typeface="+mn-ea"/>
                </a:endParaRPr>
              </a:p>
              <a:p>
                <a:r>
                  <a:rPr lang="en-US" altLang="ko-KR" sz="2000">
                    <a:latin typeface="+mn-ea"/>
                  </a:rPr>
                  <a:t>- yellowbrick cluster </a:t>
                </a:r>
                <a:r>
                  <a:rPr lang="ko-KR" altLang="en-US" sz="2000">
                    <a:latin typeface="+mn-ea"/>
                  </a:rPr>
                  <a:t>모</a:t>
                </a:r>
                <a:r>
                  <a:rPr lang="ko-KR" altLang="en-US" sz="2000" b="0" i="0">
                    <a:latin typeface="+mj-lt"/>
                  </a:rPr>
                  <a:t>듈</a:t>
                </a:r>
                <a:r>
                  <a:rPr lang="en-US" altLang="ko-KR" sz="2000" b="0" i="0">
                    <a:latin typeface="+mj-lt"/>
                  </a:rPr>
                  <a:t> </a:t>
                </a:r>
                <a:r>
                  <a:rPr lang="ko-KR" altLang="en-US" sz="2000" i="0">
                    <a:latin typeface="+mj-lt"/>
                  </a:rPr>
                  <a:t>활용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 = 5</m:t>
                    </m:r>
                  </m:oMath>
                </a14:m>
                <a:endParaRPr lang="ko-KR" altLang="en-US" sz="200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036C8-A8A6-09DF-4F69-4290434BF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66" y="1344427"/>
                <a:ext cx="8766634" cy="707886"/>
              </a:xfrm>
              <a:prstGeom prst="rect">
                <a:avLst/>
              </a:prstGeom>
              <a:blipFill>
                <a:blip r:embed="rId2"/>
                <a:stretch>
                  <a:fillRect l="-765" t="-4310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4" descr="Image">
            <a:extLst>
              <a:ext uri="{FF2B5EF4-FFF2-40B4-BE49-F238E27FC236}">
                <a16:creationId xmlns:a16="http://schemas.microsoft.com/office/drawing/2014/main" id="{5ED15F2A-E170-2867-06B3-3ABE3448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32" y="2358426"/>
            <a:ext cx="4448743" cy="40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F12BBBB-9B74-3718-9A5B-CA25A8D3D1DE}"/>
              </a:ext>
            </a:extLst>
          </p:cNvPr>
          <p:cNvSpPr/>
          <p:nvPr/>
        </p:nvSpPr>
        <p:spPr>
          <a:xfrm>
            <a:off x="3699933" y="2314504"/>
            <a:ext cx="1337733" cy="2070356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1E571-7E24-9C66-C5B8-C883239B94E1}"/>
              </a:ext>
            </a:extLst>
          </p:cNvPr>
          <p:cNvSpPr txBox="1"/>
          <p:nvPr/>
        </p:nvSpPr>
        <p:spPr>
          <a:xfrm>
            <a:off x="1676400" y="312795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피처 벡터 군집화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4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036C8-A8A6-09DF-4F69-4290434BFF9A}"/>
                  </a:ext>
                </a:extLst>
              </p:cNvPr>
              <p:cNvSpPr txBox="1"/>
              <p:nvPr/>
            </p:nvSpPr>
            <p:spPr>
              <a:xfrm>
                <a:off x="809166" y="1344427"/>
                <a:ext cx="87666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+mn-ea"/>
                  </a:rPr>
                  <a:t>- </a:t>
                </a:r>
                <a:r>
                  <a:rPr lang="ko-KR" altLang="en-US" sz="2000">
                    <a:latin typeface="+mn-ea"/>
                  </a:rPr>
                  <a:t>사전 훈련된 모델로부터 이미지 피처 벡터 추출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0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2000">
                    <a:latin typeface="+mn-ea"/>
                  </a:rPr>
                  <a:t>-</a:t>
                </a:r>
                <a:r>
                  <a:rPr lang="ko-KR" altLang="en-US" sz="2000">
                    <a:latin typeface="+mn-ea"/>
                  </a:rPr>
                  <a:t>평균 클러스터링</a:t>
                </a:r>
                <a:endParaRPr lang="en-US" altLang="ko-KR" sz="2000">
                  <a:latin typeface="+mn-ea"/>
                </a:endParaRPr>
              </a:p>
              <a:p>
                <a:r>
                  <a:rPr lang="en-US" altLang="ko-KR" sz="2000">
                    <a:latin typeface="+mn-ea"/>
                  </a:rPr>
                  <a:t>- yellowbrick cluster </a:t>
                </a:r>
                <a:r>
                  <a:rPr lang="ko-KR" altLang="en-US" sz="2000">
                    <a:latin typeface="+mn-ea"/>
                  </a:rPr>
                  <a:t>모</a:t>
                </a:r>
                <a:r>
                  <a:rPr lang="ko-KR" altLang="en-US" sz="2000" b="0" i="0">
                    <a:latin typeface="+mj-lt"/>
                  </a:rPr>
                  <a:t>듈</a:t>
                </a:r>
                <a:r>
                  <a:rPr lang="en-US" altLang="ko-KR" sz="2000" b="0" i="0">
                    <a:latin typeface="+mj-lt"/>
                  </a:rPr>
                  <a:t> </a:t>
                </a:r>
                <a:r>
                  <a:rPr lang="ko-KR" altLang="en-US" sz="2000" i="0">
                    <a:latin typeface="+mj-lt"/>
                  </a:rPr>
                  <a:t>활용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 = 5</m:t>
                    </m:r>
                  </m:oMath>
                </a14:m>
                <a:endParaRPr lang="ko-KR" altLang="en-US" sz="200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036C8-A8A6-09DF-4F69-4290434BF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66" y="1344427"/>
                <a:ext cx="8766634" cy="707886"/>
              </a:xfrm>
              <a:prstGeom prst="rect">
                <a:avLst/>
              </a:prstGeom>
              <a:blipFill>
                <a:blip r:embed="rId2"/>
                <a:stretch>
                  <a:fillRect l="-765" t="-4310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C13D548-FC2E-EAFB-60BC-A253562BAC8B}"/>
              </a:ext>
            </a:extLst>
          </p:cNvPr>
          <p:cNvSpPr/>
          <p:nvPr/>
        </p:nvSpPr>
        <p:spPr>
          <a:xfrm>
            <a:off x="3699933" y="2314504"/>
            <a:ext cx="1337733" cy="2070356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330F45FF-8466-B38D-B96D-9A27440D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734" y="2314504"/>
            <a:ext cx="4588934" cy="42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86B5C-D492-0DF2-B104-E548C82CD85E}"/>
              </a:ext>
            </a:extLst>
          </p:cNvPr>
          <p:cNvSpPr txBox="1"/>
          <p:nvPr/>
        </p:nvSpPr>
        <p:spPr>
          <a:xfrm>
            <a:off x="1676400" y="312795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피처 벡터 군집화</a:t>
            </a:r>
            <a:endParaRPr lang="ko-KR" altLang="en-US" sz="28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8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t-SNE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BDAB4F42-0BFD-D97A-DE3D-1A25A2204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1359859"/>
            <a:ext cx="4871843" cy="4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3F74F-F993-B288-7A34-AF1397EDCEC2}"/>
                  </a:ext>
                </a:extLst>
              </p:cNvPr>
              <p:cNvSpPr txBox="1"/>
              <p:nvPr/>
            </p:nvSpPr>
            <p:spPr>
              <a:xfrm>
                <a:off x="6739466" y="2413337"/>
                <a:ext cx="433851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마루 부리 굵은" panose="020B0600000101010101" pitchFamily="50" charset="-127"/>
                    <a:ea typeface="마루 부리 굵은" panose="020B0600000101010101" pitchFamily="50" charset="-127"/>
                  </a:rPr>
                  <a:t>t-SNE</a:t>
                </a:r>
              </a:p>
              <a:p>
                <a:endParaRPr lang="en-US" altLang="ko-KR">
                  <a:latin typeface="마루 부리 굵은" panose="020B0600000101010101" pitchFamily="50" charset="-127"/>
                  <a:ea typeface="마루 부리 굵은" panose="020B0600000101010101" pitchFamily="50" charset="-127"/>
                </a:endParaRPr>
              </a:p>
              <a:p>
                <a:r>
                  <a:rPr lang="ko-KR" altLang="en-US"/>
                  <a:t>고차원 피처 벡터 정보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/>
                  <a:t> 저차원으로 시각화</a:t>
                </a:r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유사도를 기반으로 점들의 클러스터 식별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데이터에서 패턴 파악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3F74F-F993-B288-7A34-AF1397ED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466" y="2413337"/>
                <a:ext cx="4338514" cy="2031325"/>
              </a:xfrm>
              <a:prstGeom prst="rect">
                <a:avLst/>
              </a:prstGeom>
              <a:blipFill>
                <a:blip r:embed="rId3"/>
                <a:stretch>
                  <a:fillRect l="-1266" t="-1802" b="-4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9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t-SNE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735424-B302-4803-8065-F76C2A913C09}"/>
              </a:ext>
            </a:extLst>
          </p:cNvPr>
          <p:cNvSpPr txBox="1"/>
          <p:nvPr/>
        </p:nvSpPr>
        <p:spPr>
          <a:xfrm>
            <a:off x="6404378" y="2528259"/>
            <a:ext cx="52189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rPr>
              <a:t>관찰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한 곳에 뭉치는 점</a:t>
            </a:r>
            <a:endParaRPr lang="en-US" altLang="ko-KR"/>
          </a:p>
          <a:p>
            <a:r>
              <a:rPr lang="en-US" altLang="ko-KR"/>
              <a:t>     </a:t>
            </a:r>
            <a:r>
              <a:rPr lang="ko-KR" altLang="en-US">
                <a:solidFill>
                  <a:srgbClr val="FF0000"/>
                </a:solidFill>
              </a:rPr>
              <a:t>빨강점</a:t>
            </a:r>
            <a:r>
              <a:rPr lang="en-US" altLang="ko-KR"/>
              <a:t>, </a:t>
            </a:r>
            <a:r>
              <a:rPr lang="ko-KR" altLang="en-US">
                <a:solidFill>
                  <a:srgbClr val="881C1C"/>
                </a:solidFill>
              </a:rPr>
              <a:t>갈색점</a:t>
            </a:r>
            <a:r>
              <a:rPr lang="en-US" altLang="ko-KR"/>
              <a:t>, </a:t>
            </a:r>
            <a:r>
              <a:rPr lang="ko-KR" altLang="en-US">
                <a:solidFill>
                  <a:srgbClr val="FF6699"/>
                </a:solidFill>
              </a:rPr>
              <a:t>분홍점</a:t>
            </a:r>
            <a:r>
              <a:rPr lang="en-US" altLang="ko-KR"/>
              <a:t>, </a:t>
            </a:r>
            <a:r>
              <a:rPr lang="ko-KR" altLang="en-US">
                <a:solidFill>
                  <a:srgbClr val="9999FF"/>
                </a:solidFill>
              </a:rPr>
              <a:t>연보라점</a:t>
            </a:r>
            <a:r>
              <a:rPr lang="en-US" altLang="ko-KR"/>
              <a:t>, </a:t>
            </a:r>
            <a:r>
              <a:rPr lang="ko-KR" altLang="en-US">
                <a:solidFill>
                  <a:srgbClr val="92D050"/>
                </a:solidFill>
              </a:rPr>
              <a:t>연두색점</a:t>
            </a:r>
            <a:r>
              <a:rPr lang="ko-KR" altLang="en-US"/>
              <a:t> 등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>
                <a:latin typeface="+mn-ea"/>
              </a:rPr>
              <a:t>2~3</a:t>
            </a:r>
            <a:r>
              <a:rPr lang="ko-KR" altLang="en-US">
                <a:latin typeface="+mn-ea"/>
              </a:rPr>
              <a:t>군데 뭉치는 점</a:t>
            </a:r>
            <a:endParaRPr lang="en-US" altLang="ko-KR">
              <a:latin typeface="+mn-ea"/>
            </a:endParaRPr>
          </a:p>
          <a:p>
            <a:r>
              <a:rPr lang="en-US" altLang="ko-KR"/>
              <a:t>     </a:t>
            </a:r>
            <a:r>
              <a:rPr lang="ko-KR" altLang="en-US"/>
              <a:t>주황점</a:t>
            </a:r>
            <a:r>
              <a:rPr lang="en-US" altLang="ko-KR"/>
              <a:t>, </a:t>
            </a:r>
            <a:r>
              <a:rPr lang="ko-KR" altLang="en-US"/>
              <a:t>파랑점</a:t>
            </a:r>
            <a:r>
              <a:rPr lang="en-US" altLang="ko-KR"/>
              <a:t>, </a:t>
            </a:r>
            <a:r>
              <a:rPr lang="ko-KR" altLang="en-US"/>
              <a:t>초록점 등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D5DFEFE-8B77-8D19-D8B1-4B0D9265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1359859"/>
            <a:ext cx="4871843" cy="4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EE2815-819C-A0C3-0087-D60A62604EDD}"/>
              </a:ext>
            </a:extLst>
          </p:cNvPr>
          <p:cNvSpPr/>
          <p:nvPr/>
        </p:nvSpPr>
        <p:spPr>
          <a:xfrm>
            <a:off x="1075266" y="3120927"/>
            <a:ext cx="431800" cy="43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633FF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CD0FA7-55B5-F6D0-F699-0C87F46DCC12}"/>
              </a:ext>
            </a:extLst>
          </p:cNvPr>
          <p:cNvSpPr/>
          <p:nvPr/>
        </p:nvSpPr>
        <p:spPr>
          <a:xfrm>
            <a:off x="1098216" y="2321718"/>
            <a:ext cx="431800" cy="431800"/>
          </a:xfrm>
          <a:prstGeom prst="ellipse">
            <a:avLst/>
          </a:prstGeom>
          <a:noFill/>
          <a:ln w="38100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633FF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0BF02E0-129A-28F8-7639-C7FCB3456AF7}"/>
              </a:ext>
            </a:extLst>
          </p:cNvPr>
          <p:cNvSpPr/>
          <p:nvPr/>
        </p:nvSpPr>
        <p:spPr>
          <a:xfrm>
            <a:off x="1736794" y="5141861"/>
            <a:ext cx="431800" cy="431800"/>
          </a:xfrm>
          <a:prstGeom prst="ellipse">
            <a:avLst/>
          </a:prstGeom>
          <a:noFill/>
          <a:ln w="38100">
            <a:solidFill>
              <a:srgbClr val="88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6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BA11ED28-5001-ED0E-87B1-0603987B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1359859"/>
            <a:ext cx="4871843" cy="4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t-SNE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BBE2D5C-77A9-C199-186B-4692E567017D}"/>
              </a:ext>
            </a:extLst>
          </p:cNvPr>
          <p:cNvSpPr/>
          <p:nvPr/>
        </p:nvSpPr>
        <p:spPr>
          <a:xfrm>
            <a:off x="1075266" y="3120927"/>
            <a:ext cx="431800" cy="43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633FF"/>
              </a:solidFill>
            </a:endParaRPr>
          </a:p>
        </p:txBody>
      </p:sp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8CA0DC9D-F4F9-4205-3C3C-187FB887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97079"/>
            <a:ext cx="1998133" cy="25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EC04DF44-F710-5397-72A3-25164B11D010}"/>
              </a:ext>
            </a:extLst>
          </p:cNvPr>
          <p:cNvCxnSpPr>
            <a:cxnSpLocks/>
          </p:cNvCxnSpPr>
          <p:nvPr/>
        </p:nvCxnSpPr>
        <p:spPr>
          <a:xfrm flipV="1">
            <a:off x="1644316" y="1874837"/>
            <a:ext cx="4223084" cy="13255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9E032E0-1AF9-A90E-1AF5-906F554F874B}"/>
              </a:ext>
            </a:extLst>
          </p:cNvPr>
          <p:cNvSpPr/>
          <p:nvPr/>
        </p:nvSpPr>
        <p:spPr>
          <a:xfrm>
            <a:off x="1098216" y="2321718"/>
            <a:ext cx="431800" cy="431800"/>
          </a:xfrm>
          <a:prstGeom prst="ellipse">
            <a:avLst/>
          </a:prstGeom>
          <a:noFill/>
          <a:ln w="38100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633FF"/>
              </a:solidFill>
            </a:endParaRPr>
          </a:p>
        </p:txBody>
      </p:sp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62D7C20A-08FE-12E3-F8E4-7DC0CFAF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78" y="3462769"/>
            <a:ext cx="14763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65939C64-83BA-DB98-27DA-D092D8210727}"/>
              </a:ext>
            </a:extLst>
          </p:cNvPr>
          <p:cNvCxnSpPr>
            <a:cxnSpLocks/>
          </p:cNvCxnSpPr>
          <p:nvPr/>
        </p:nvCxnSpPr>
        <p:spPr>
          <a:xfrm>
            <a:off x="1787596" y="2641600"/>
            <a:ext cx="4426937" cy="2446867"/>
          </a:xfrm>
          <a:prstGeom prst="curvedConnector3">
            <a:avLst>
              <a:gd name="adj1" fmla="val 50000"/>
            </a:avLst>
          </a:prstGeom>
          <a:ln w="28575">
            <a:solidFill>
              <a:srgbClr val="99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B6D9F28-98B2-5E3B-1E59-1F3BF306FCDA}"/>
              </a:ext>
            </a:extLst>
          </p:cNvPr>
          <p:cNvSpPr/>
          <p:nvPr/>
        </p:nvSpPr>
        <p:spPr>
          <a:xfrm>
            <a:off x="1736794" y="5141861"/>
            <a:ext cx="431800" cy="431800"/>
          </a:xfrm>
          <a:prstGeom prst="ellipse">
            <a:avLst/>
          </a:prstGeom>
          <a:noFill/>
          <a:ln w="38100">
            <a:solidFill>
              <a:srgbClr val="88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633FF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7F9D31B1-69E2-C88E-AA18-1BCE73845879}"/>
              </a:ext>
            </a:extLst>
          </p:cNvPr>
          <p:cNvCxnSpPr>
            <a:cxnSpLocks/>
          </p:cNvCxnSpPr>
          <p:nvPr/>
        </p:nvCxnSpPr>
        <p:spPr>
          <a:xfrm flipV="1">
            <a:off x="2294467" y="2321718"/>
            <a:ext cx="6307666" cy="2995349"/>
          </a:xfrm>
          <a:prstGeom prst="curvedConnector3">
            <a:avLst>
              <a:gd name="adj1" fmla="val 50000"/>
            </a:avLst>
          </a:prstGeom>
          <a:ln w="28575">
            <a:solidFill>
              <a:srgbClr val="88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Image">
            <a:extLst>
              <a:ext uri="{FF2B5EF4-FFF2-40B4-BE49-F238E27FC236}">
                <a16:creationId xmlns:a16="http://schemas.microsoft.com/office/drawing/2014/main" id="{E9FA2FA7-85A1-E9F9-912F-D031EA3A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82" y="697078"/>
            <a:ext cx="2538087" cy="32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t-SNE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878346-82CF-BA6F-3630-6D3CE7776DDF}"/>
              </a:ext>
            </a:extLst>
          </p:cNvPr>
          <p:cNvSpPr txBox="1"/>
          <p:nvPr/>
        </p:nvSpPr>
        <p:spPr>
          <a:xfrm>
            <a:off x="6404378" y="2528259"/>
            <a:ext cx="52189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관찰</a:t>
            </a:r>
            <a:endParaRPr lang="en-US" altLang="ko-KR" sz="32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 곳에 뭉치는 점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빨강점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갈색점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분홍점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연보라점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연두색점 등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2~3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군데 뭉치는 점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err="1">
                <a:solidFill>
                  <a:srgbClr val="FF99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주황점</a:t>
            </a: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초록점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등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3AEBB2-1BA2-F2AA-8AE0-CC2D63044A2D}"/>
              </a:ext>
            </a:extLst>
          </p:cNvPr>
          <p:cNvSpPr/>
          <p:nvPr/>
        </p:nvSpPr>
        <p:spPr>
          <a:xfrm>
            <a:off x="2252133" y="5113867"/>
            <a:ext cx="431800" cy="431800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E5F33A-FDF4-8F9A-6BD9-FEFFD877FF86}"/>
              </a:ext>
            </a:extLst>
          </p:cNvPr>
          <p:cNvSpPr/>
          <p:nvPr/>
        </p:nvSpPr>
        <p:spPr>
          <a:xfrm>
            <a:off x="3843866" y="4453467"/>
            <a:ext cx="431800" cy="431800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3DC431-EE75-3ED4-EE71-0EBF21FACB9F}"/>
              </a:ext>
            </a:extLst>
          </p:cNvPr>
          <p:cNvSpPr/>
          <p:nvPr/>
        </p:nvSpPr>
        <p:spPr>
          <a:xfrm>
            <a:off x="2785533" y="3506552"/>
            <a:ext cx="431800" cy="431800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F17909-235F-E7C5-B9C6-7AD905034BD0}"/>
              </a:ext>
            </a:extLst>
          </p:cNvPr>
          <p:cNvSpPr/>
          <p:nvPr/>
        </p:nvSpPr>
        <p:spPr>
          <a:xfrm>
            <a:off x="5092629" y="4682067"/>
            <a:ext cx="431800" cy="431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3D7D33-4340-3C40-9ED9-31C95905531D}"/>
              </a:ext>
            </a:extLst>
          </p:cNvPr>
          <p:cNvSpPr/>
          <p:nvPr/>
        </p:nvSpPr>
        <p:spPr>
          <a:xfrm>
            <a:off x="3395132" y="3019325"/>
            <a:ext cx="431800" cy="431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EF7BA85-1756-69E8-65AF-1889C3E8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1359859"/>
            <a:ext cx="4871843" cy="4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4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t-SNE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95CF802B-11DB-95D7-19FB-D9C0607A216D}"/>
              </a:ext>
            </a:extLst>
          </p:cNvPr>
          <p:cNvSpPr/>
          <p:nvPr/>
        </p:nvSpPr>
        <p:spPr>
          <a:xfrm>
            <a:off x="5092629" y="4682067"/>
            <a:ext cx="431800" cy="431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EA95E02-A02B-4F9E-BA27-4F5F5E52B577}"/>
              </a:ext>
            </a:extLst>
          </p:cNvPr>
          <p:cNvSpPr/>
          <p:nvPr/>
        </p:nvSpPr>
        <p:spPr>
          <a:xfrm>
            <a:off x="3395132" y="3019325"/>
            <a:ext cx="431800" cy="431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93981469-F618-8F24-5F9A-ED76617F7D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05882" y="3536983"/>
            <a:ext cx="1447800" cy="842368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 descr="Image">
            <a:extLst>
              <a:ext uri="{FF2B5EF4-FFF2-40B4-BE49-F238E27FC236}">
                <a16:creationId xmlns:a16="http://schemas.microsoft.com/office/drawing/2014/main" id="{98D8C63E-D921-E0BA-0A38-8D906353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5224"/>
            <a:ext cx="5566271" cy="25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F4A732DC-E258-3300-4440-0FAC30B82A28}"/>
              </a:ext>
            </a:extLst>
          </p:cNvPr>
          <p:cNvCxnSpPr>
            <a:cxnSpLocks/>
          </p:cNvCxnSpPr>
          <p:nvPr/>
        </p:nvCxnSpPr>
        <p:spPr>
          <a:xfrm>
            <a:off x="3843868" y="3234267"/>
            <a:ext cx="2823705" cy="2366826"/>
          </a:xfrm>
          <a:prstGeom prst="curvedConnector3">
            <a:avLst>
              <a:gd name="adj1" fmla="val 64093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6" name="Picture 6" descr="Image">
            <a:extLst>
              <a:ext uri="{FF2B5EF4-FFF2-40B4-BE49-F238E27FC236}">
                <a16:creationId xmlns:a16="http://schemas.microsoft.com/office/drawing/2014/main" id="{A08EAA9E-C487-04A7-9EA1-FB542A2B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90" y="4753453"/>
            <a:ext cx="1153750" cy="6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">
            <a:extLst>
              <a:ext uri="{FF2B5EF4-FFF2-40B4-BE49-F238E27FC236}">
                <a16:creationId xmlns:a16="http://schemas.microsoft.com/office/drawing/2014/main" id="{207EB00B-A7A3-6690-4584-99DC3ACB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990" y="4741432"/>
            <a:ext cx="1153751" cy="6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">
            <a:extLst>
              <a:ext uri="{FF2B5EF4-FFF2-40B4-BE49-F238E27FC236}">
                <a16:creationId xmlns:a16="http://schemas.microsoft.com/office/drawing/2014/main" id="{808D300C-AB7C-8538-D6CC-B08D4FB4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65" y="5483166"/>
            <a:ext cx="1131575" cy="6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Image">
            <a:extLst>
              <a:ext uri="{FF2B5EF4-FFF2-40B4-BE49-F238E27FC236}">
                <a16:creationId xmlns:a16="http://schemas.microsoft.com/office/drawing/2014/main" id="{4850797E-F5D2-A321-E2BF-DA17136A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990" y="5483166"/>
            <a:ext cx="1153751" cy="6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7" name="TextBox 15366">
            <a:extLst>
              <a:ext uri="{FF2B5EF4-FFF2-40B4-BE49-F238E27FC236}">
                <a16:creationId xmlns:a16="http://schemas.microsoft.com/office/drawing/2014/main" id="{4034998D-809A-EB44-2709-00CA0A1EBEC6}"/>
              </a:ext>
            </a:extLst>
          </p:cNvPr>
          <p:cNvSpPr txBox="1"/>
          <p:nvPr/>
        </p:nvSpPr>
        <p:spPr>
          <a:xfrm>
            <a:off x="6684509" y="3722452"/>
            <a:ext cx="431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썸네일 이미지</a:t>
            </a:r>
            <a:r>
              <a:rPr lang="en-US" altLang="ko-KR"/>
              <a:t>: </a:t>
            </a:r>
            <a:r>
              <a:rPr lang="ko-KR" altLang="en-US"/>
              <a:t>캐릭터 얼굴 </a:t>
            </a:r>
            <a:r>
              <a:rPr lang="en-US" altLang="ko-KR"/>
              <a:t>vs. </a:t>
            </a:r>
            <a:r>
              <a:rPr lang="ko-KR" altLang="en-US"/>
              <a:t>외눈</a:t>
            </a:r>
          </a:p>
        </p:txBody>
      </p:sp>
      <p:pic>
        <p:nvPicPr>
          <p:cNvPr id="15369" name="Picture 2">
            <a:extLst>
              <a:ext uri="{FF2B5EF4-FFF2-40B4-BE49-F238E27FC236}">
                <a16:creationId xmlns:a16="http://schemas.microsoft.com/office/drawing/2014/main" id="{689502E3-C486-AC17-1EC1-007C5792D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1359859"/>
            <a:ext cx="4871843" cy="4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6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B72B0F8-4C78-8E24-A78F-6A640DAC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1359859"/>
            <a:ext cx="4871843" cy="4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869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t-SNE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DD4E798-5C31-4DA3-A627-763F321EE935}"/>
              </a:ext>
            </a:extLst>
          </p:cNvPr>
          <p:cNvSpPr/>
          <p:nvPr/>
        </p:nvSpPr>
        <p:spPr>
          <a:xfrm>
            <a:off x="2252133" y="5113867"/>
            <a:ext cx="431800" cy="431800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13861A-9B27-4255-8A1F-AA6C63F28550}"/>
              </a:ext>
            </a:extLst>
          </p:cNvPr>
          <p:cNvSpPr/>
          <p:nvPr/>
        </p:nvSpPr>
        <p:spPr>
          <a:xfrm>
            <a:off x="3843866" y="4453467"/>
            <a:ext cx="431800" cy="431800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01E5259-AE25-4C80-AC9B-D12DB76E3AE5}"/>
              </a:ext>
            </a:extLst>
          </p:cNvPr>
          <p:cNvSpPr/>
          <p:nvPr/>
        </p:nvSpPr>
        <p:spPr>
          <a:xfrm>
            <a:off x="2785533" y="3506552"/>
            <a:ext cx="431800" cy="431800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93981469-F618-8F24-5F9A-ED76617F7D59}"/>
              </a:ext>
            </a:extLst>
          </p:cNvPr>
          <p:cNvCxnSpPr>
            <a:cxnSpLocks/>
          </p:cNvCxnSpPr>
          <p:nvPr/>
        </p:nvCxnSpPr>
        <p:spPr>
          <a:xfrm flipV="1">
            <a:off x="2683933" y="2421467"/>
            <a:ext cx="3776134" cy="2912533"/>
          </a:xfrm>
          <a:prstGeom prst="curvedConnector3">
            <a:avLst>
              <a:gd name="adj1" fmla="val 50000"/>
            </a:avLst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Image">
            <a:extLst>
              <a:ext uri="{FF2B5EF4-FFF2-40B4-BE49-F238E27FC236}">
                <a16:creationId xmlns:a16="http://schemas.microsoft.com/office/drawing/2014/main" id="{424189AF-623A-0836-5E99-CDED45E2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73" y="1201591"/>
            <a:ext cx="1880139" cy="24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721A8D31-18A0-FF2B-50F7-8CDE7F101D7A}"/>
              </a:ext>
            </a:extLst>
          </p:cNvPr>
          <p:cNvCxnSpPr>
            <a:cxnSpLocks/>
          </p:cNvCxnSpPr>
          <p:nvPr/>
        </p:nvCxnSpPr>
        <p:spPr>
          <a:xfrm flipV="1">
            <a:off x="4284134" y="2573867"/>
            <a:ext cx="2175933" cy="2095500"/>
          </a:xfrm>
          <a:prstGeom prst="curvedConnector3">
            <a:avLst>
              <a:gd name="adj1" fmla="val 50000"/>
            </a:avLst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3327F4E3-8AA1-70FC-DF88-C7E6C0F9AD41}"/>
              </a:ext>
            </a:extLst>
          </p:cNvPr>
          <p:cNvCxnSpPr>
            <a:cxnSpLocks/>
          </p:cNvCxnSpPr>
          <p:nvPr/>
        </p:nvCxnSpPr>
        <p:spPr>
          <a:xfrm flipV="1">
            <a:off x="3318933" y="2205096"/>
            <a:ext cx="3141134" cy="1436247"/>
          </a:xfrm>
          <a:prstGeom prst="curvedConnector3">
            <a:avLst>
              <a:gd name="adj1" fmla="val 50000"/>
            </a:avLst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2" name="Picture 4" descr="Image">
            <a:extLst>
              <a:ext uri="{FF2B5EF4-FFF2-40B4-BE49-F238E27FC236}">
                <a16:creationId xmlns:a16="http://schemas.microsoft.com/office/drawing/2014/main" id="{B1A62D97-C8A7-6E51-1006-C210DAFB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73" y="3794419"/>
            <a:ext cx="5596624" cy="73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0" name="TextBox 15359">
            <a:extLst>
              <a:ext uri="{FF2B5EF4-FFF2-40B4-BE49-F238E27FC236}">
                <a16:creationId xmlns:a16="http://schemas.microsoft.com/office/drawing/2014/main" id="{DD69CF86-F11B-90FA-3B3A-634376F3731B}"/>
              </a:ext>
            </a:extLst>
          </p:cNvPr>
          <p:cNvSpPr txBox="1"/>
          <p:nvPr/>
        </p:nvSpPr>
        <p:spPr>
          <a:xfrm>
            <a:off x="7338483" y="6642556"/>
            <a:ext cx="485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</a:rPr>
              <a:t>출처</a:t>
            </a:r>
            <a:r>
              <a:rPr lang="en-US" altLang="ko-KR" sz="800">
                <a:latin typeface="+mn-ea"/>
              </a:rPr>
              <a:t>: https://namu.wiki/w/%EC%BF%A0%EB%B2%A0%EB%9D%BC(%EC%9B%B9%ED%88%B0)</a:t>
            </a:r>
            <a:endParaRPr lang="ko-KR" altLang="en-US" sz="80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1" name="TextBox 15360">
                <a:extLst>
                  <a:ext uri="{FF2B5EF4-FFF2-40B4-BE49-F238E27FC236}">
                    <a16:creationId xmlns:a16="http://schemas.microsoft.com/office/drawing/2014/main" id="{F4EC9D9A-453C-0217-F7E1-F5DC58930952}"/>
                  </a:ext>
                </a:extLst>
              </p:cNvPr>
              <p:cNvSpPr txBox="1"/>
              <p:nvPr/>
            </p:nvSpPr>
            <p:spPr>
              <a:xfrm>
                <a:off x="6502473" y="4669367"/>
                <a:ext cx="4385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>
                    <a:latin typeface="+mn-ea"/>
                  </a:rPr>
                  <a:t> 어시스턴트 </a:t>
                </a:r>
                <a:r>
                  <a:rPr lang="en-US" altLang="ko-KR">
                    <a:latin typeface="+mn-ea"/>
                  </a:rPr>
                  <a:t>2</a:t>
                </a:r>
                <a:r>
                  <a:rPr lang="ko-KR" altLang="en-US">
                    <a:latin typeface="+mn-ea"/>
                  </a:rPr>
                  <a:t>명 정도</a:t>
                </a:r>
                <a:r>
                  <a:rPr lang="en-US" altLang="ko-KR">
                    <a:latin typeface="+mn-ea"/>
                  </a:rPr>
                  <a:t>, 3</a:t>
                </a:r>
                <a:r>
                  <a:rPr lang="ko-KR" altLang="en-US">
                    <a:latin typeface="+mn-ea"/>
                  </a:rPr>
                  <a:t>부작</a:t>
                </a:r>
                <a:endParaRPr lang="en-US" altLang="ko-KR">
                  <a:latin typeface="+mn-ea"/>
                </a:endParaRPr>
              </a:p>
              <a:p>
                <a:r>
                  <a:rPr lang="en-US" altLang="ko-KR">
                    <a:latin typeface="+mn-ea"/>
                  </a:rPr>
                  <a:t>(</a:t>
                </a:r>
                <a:r>
                  <a:rPr lang="ko-KR" altLang="en-US">
                    <a:latin typeface="+mn-ea"/>
                  </a:rPr>
                  <a:t>오랜 </a:t>
                </a:r>
                <a:r>
                  <a:rPr lang="en-US" altLang="ko-KR">
                    <a:latin typeface="+mn-ea"/>
                  </a:rPr>
                  <a:t>1</a:t>
                </a:r>
                <a:r>
                  <a:rPr lang="ko-KR" altLang="en-US">
                    <a:latin typeface="+mn-ea"/>
                  </a:rPr>
                  <a:t>인 연재로 인한 건강 악화</a:t>
                </a:r>
                <a:r>
                  <a:rPr lang="en-US" altLang="ko-KR">
                    <a:latin typeface="+mn-ea"/>
                  </a:rPr>
                  <a:t>)</a:t>
                </a:r>
                <a:endParaRPr lang="ko-KR" altLang="en-US">
                  <a:latin typeface="+mn-ea"/>
                </a:endParaRPr>
              </a:p>
            </p:txBody>
          </p:sp>
        </mc:Choice>
        <mc:Fallback xmlns="">
          <p:sp>
            <p:nvSpPr>
              <p:cNvPr id="15361" name="TextBox 15360">
                <a:extLst>
                  <a:ext uri="{FF2B5EF4-FFF2-40B4-BE49-F238E27FC236}">
                    <a16:creationId xmlns:a16="http://schemas.microsoft.com/office/drawing/2014/main" id="{F4EC9D9A-453C-0217-F7E1-F5DC5893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73" y="4669367"/>
                <a:ext cx="4385660" cy="646331"/>
              </a:xfrm>
              <a:prstGeom prst="rect">
                <a:avLst/>
              </a:prstGeom>
              <a:blipFill>
                <a:blip r:embed="rId5"/>
                <a:stretch>
                  <a:fillRect l="-1252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4" name="Picture 6" descr="Image">
            <a:extLst>
              <a:ext uri="{FF2B5EF4-FFF2-40B4-BE49-F238E27FC236}">
                <a16:creationId xmlns:a16="http://schemas.microsoft.com/office/drawing/2014/main" id="{0C1EB0DD-C938-80FF-6706-B1F7E751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870" y="1201591"/>
            <a:ext cx="19240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mage">
            <a:extLst>
              <a:ext uri="{FF2B5EF4-FFF2-40B4-BE49-F238E27FC236}">
                <a16:creationId xmlns:a16="http://schemas.microsoft.com/office/drawing/2014/main" id="{3ED63DE8-3E16-F249-6606-C5DC79EF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442" y="2511508"/>
            <a:ext cx="19240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Image">
            <a:extLst>
              <a:ext uri="{FF2B5EF4-FFF2-40B4-BE49-F238E27FC236}">
                <a16:creationId xmlns:a16="http://schemas.microsoft.com/office/drawing/2014/main" id="{234CEF67-C8C4-8A12-EE3C-008D81F0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692" y="1210397"/>
            <a:ext cx="1122153" cy="6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Image">
            <a:extLst>
              <a:ext uri="{FF2B5EF4-FFF2-40B4-BE49-F238E27FC236}">
                <a16:creationId xmlns:a16="http://schemas.microsoft.com/office/drawing/2014/main" id="{4B39EBA3-C4DC-F468-7777-73260F3F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621" y="1971734"/>
            <a:ext cx="1122153" cy="6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3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6050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추천 </a:t>
            </a:r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두 벡터 간 유사도 측정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35405540-D137-F74C-07A1-B6D1CC41DA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</a:t>
                </a:r>
                <a:r>
                  <a:rPr lang="ko-KR" altLang="en-US" b="1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코사인 유사도 </a:t>
                </a:r>
                <a:r>
                  <a:rPr lang="en-US" altLang="ko-KR" b="1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(cosine similarity)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1</a:t>
                </a:r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에 가까울수록</a:t>
                </a:r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(</a:t>
                </a:r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클수록</a:t>
                </a:r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)</a:t>
                </a:r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유사</a:t>
                </a:r>
                <a:endParaRPr lang="en-US" altLang="ko-KR" sz="2400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</a:t>
                </a:r>
                <a:r>
                  <a:rPr lang="en-US" altLang="ko-KR" b="1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L2–norm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altLang="ko-KR" b="1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L1–norm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0</a:t>
                </a:r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에 가까울수록</a:t>
                </a:r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(</a:t>
                </a:r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작을수록</a:t>
                </a:r>
                <a:r>
                  <a:rPr lang="en-US" altLang="ko-KR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) </a:t>
                </a:r>
                <a:r>
                  <a:rPr lang="ko-KR" altLang="en-US" sz="2400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유사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35405540-D137-F74C-07A1-B6D1CC41D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9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팀원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760889" y="475432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994175" y="4830493"/>
            <a:ext cx="1763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수집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카카오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모델링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최종발표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&amp; PPT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>
            <a:cxnSpLocks/>
          </p:cNvCxnSpPr>
          <p:nvPr/>
        </p:nvCxnSpPr>
        <p:spPr>
          <a:xfrm>
            <a:off x="2891280" y="475432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124567" y="4849572"/>
            <a:ext cx="17636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수집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모델링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중간발표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&amp; PPT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회의록 작성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>
            <a:cxnSpLocks/>
          </p:cNvCxnSpPr>
          <p:nvPr/>
        </p:nvCxnSpPr>
        <p:spPr>
          <a:xfrm>
            <a:off x="5007048" y="475432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5091778" y="4849572"/>
            <a:ext cx="2038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수집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&amp;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카카오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Streamlit</a:t>
            </a:r>
            <a:r>
              <a:rPr lang="en-US" altLang="ko-KR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구현</a:t>
            </a:r>
            <a:endParaRPr lang="en-US" altLang="ko-KR" sz="14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YouTube </a:t>
            </a:r>
            <a:r>
              <a:rPr lang="ko-KR" altLang="en-US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영상 제작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>
            <a:cxnSpLocks/>
          </p:cNvCxnSpPr>
          <p:nvPr/>
        </p:nvCxnSpPr>
        <p:spPr>
          <a:xfrm>
            <a:off x="7130127" y="475432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7363414" y="4849572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수집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모델링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Streamlit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구현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1329427" y="4318176"/>
            <a:ext cx="2071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박경택</a:t>
            </a:r>
            <a:endParaRPr lang="ko-KR" altLang="en-US" sz="2000" b="1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184702" y="4318176"/>
            <a:ext cx="184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박예령</a:t>
            </a:r>
            <a:r>
              <a:rPr lang="en-US" altLang="ko-KR" sz="20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(</a:t>
            </a:r>
            <a:r>
              <a:rPr lang="ko-KR" altLang="en-US" sz="20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팀장</a:t>
            </a:r>
            <a:r>
              <a:rPr lang="en-US" altLang="ko-KR" sz="20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)</a:t>
            </a:r>
            <a:endParaRPr lang="ko-KR" altLang="en-US" sz="2000" b="1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5705652" y="4318176"/>
            <a:ext cx="122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손진선</a:t>
            </a:r>
            <a:endParaRPr lang="ko-KR" altLang="en-US" sz="2000" b="1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7670646" y="4318176"/>
            <a:ext cx="115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임종우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711F8A7-AA53-2077-ECEF-22ADC8C7AC3B}"/>
              </a:ext>
            </a:extLst>
          </p:cNvPr>
          <p:cNvCxnSpPr>
            <a:cxnSpLocks/>
          </p:cNvCxnSpPr>
          <p:nvPr/>
        </p:nvCxnSpPr>
        <p:spPr>
          <a:xfrm>
            <a:off x="9235677" y="4753106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859F544-09DC-DF15-14E7-625BC649C379}"/>
              </a:ext>
            </a:extLst>
          </p:cNvPr>
          <p:cNvSpPr txBox="1"/>
          <p:nvPr/>
        </p:nvSpPr>
        <p:spPr>
          <a:xfrm>
            <a:off x="9468964" y="4848357"/>
            <a:ext cx="16209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수집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 </a:t>
            </a:r>
            <a:r>
              <a:rPr lang="ko-KR" altLang="en-US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전처리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Streamlit</a:t>
            </a:r>
            <a:r>
              <a:rPr lang="en-US" altLang="ko-KR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구현</a:t>
            </a:r>
            <a:endParaRPr lang="en-US" altLang="ko-KR" sz="140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최종 </a:t>
            </a:r>
            <a:r>
              <a:rPr lang="en-US" altLang="ko-KR" sz="14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PPT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EB3275-2638-1A96-2680-9A7A293BD827}"/>
              </a:ext>
            </a:extLst>
          </p:cNvPr>
          <p:cNvSpPr txBox="1"/>
          <p:nvPr/>
        </p:nvSpPr>
        <p:spPr>
          <a:xfrm flipH="1">
            <a:off x="9820095" y="4324276"/>
            <a:ext cx="122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정세리</a:t>
            </a:r>
            <a:endParaRPr lang="ko-KR" altLang="en-US" sz="2000" b="1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843F44F-466B-E981-08FE-47613ABE5C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" y="1773915"/>
            <a:ext cx="2086541" cy="235570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61581DC-1749-26DA-F2E4-BD86FE5A65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36" y="1742098"/>
            <a:ext cx="2142981" cy="253729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7F61371-C42D-7F67-597D-DC572A01DD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10" y="1899424"/>
            <a:ext cx="2418664" cy="2216924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872595A-A61D-4A3E-BF81-7B837661E5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36" y="1800713"/>
            <a:ext cx="2247212" cy="239328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993BC96-A1B6-0614-5584-E3031E3F9A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1887133"/>
            <a:ext cx="2305211" cy="22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5944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추천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유사도 측정 방식 비교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CD06CE-281F-A242-52A1-5AB815F26C86}"/>
              </a:ext>
            </a:extLst>
          </p:cNvPr>
          <p:cNvSpPr/>
          <p:nvPr/>
        </p:nvSpPr>
        <p:spPr>
          <a:xfrm>
            <a:off x="8311740" y="1754089"/>
            <a:ext cx="3602732" cy="4774019"/>
          </a:xfrm>
          <a:prstGeom prst="rect">
            <a:avLst/>
          </a:prstGeom>
          <a:noFill/>
          <a:ln w="28575">
            <a:solidFill>
              <a:srgbClr val="D4DF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6DEC85-94D1-82EF-EAAC-B6FD64CCFF0C}"/>
              </a:ext>
            </a:extLst>
          </p:cNvPr>
          <p:cNvSpPr/>
          <p:nvPr/>
        </p:nvSpPr>
        <p:spPr>
          <a:xfrm>
            <a:off x="4246246" y="1754089"/>
            <a:ext cx="3602732" cy="4774019"/>
          </a:xfrm>
          <a:prstGeom prst="rect">
            <a:avLst/>
          </a:prstGeom>
          <a:noFill/>
          <a:ln w="28575">
            <a:solidFill>
              <a:srgbClr val="D4DF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B5AD9B-0646-B12B-75C1-28D93502896F}"/>
              </a:ext>
            </a:extLst>
          </p:cNvPr>
          <p:cNvSpPr/>
          <p:nvPr/>
        </p:nvSpPr>
        <p:spPr>
          <a:xfrm>
            <a:off x="180753" y="1754089"/>
            <a:ext cx="3602732" cy="4774019"/>
          </a:xfrm>
          <a:prstGeom prst="rect">
            <a:avLst/>
          </a:prstGeom>
          <a:noFill/>
          <a:ln w="28575">
            <a:solidFill>
              <a:srgbClr val="D4DF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59815-A9FF-2A26-8DFC-CA544132A768}"/>
              </a:ext>
            </a:extLst>
          </p:cNvPr>
          <p:cNvSpPr txBox="1"/>
          <p:nvPr/>
        </p:nvSpPr>
        <p:spPr>
          <a:xfrm>
            <a:off x="1370207" y="1482211"/>
            <a:ext cx="12698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Cosine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F3E6C3-2921-7005-E425-6804C06403E6}"/>
              </a:ext>
            </a:extLst>
          </p:cNvPr>
          <p:cNvSpPr txBox="1"/>
          <p:nvPr/>
        </p:nvSpPr>
        <p:spPr>
          <a:xfrm>
            <a:off x="5270840" y="1482912"/>
            <a:ext cx="15488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L1-norm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16A19-992B-92C3-C09F-68017BAB0D61}"/>
              </a:ext>
            </a:extLst>
          </p:cNvPr>
          <p:cNvSpPr txBox="1"/>
          <p:nvPr/>
        </p:nvSpPr>
        <p:spPr>
          <a:xfrm>
            <a:off x="9384721" y="1492479"/>
            <a:ext cx="162416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L2-norm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D65E43-B5C0-A830-6D8C-E4732C9B5F84}"/>
              </a:ext>
            </a:extLst>
          </p:cNvPr>
          <p:cNvGrpSpPr/>
          <p:nvPr/>
        </p:nvGrpSpPr>
        <p:grpSpPr>
          <a:xfrm>
            <a:off x="277528" y="2258070"/>
            <a:ext cx="3481484" cy="3726375"/>
            <a:chOff x="277528" y="1817803"/>
            <a:chExt cx="3796722" cy="3876306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D52FA1F-AFB5-A7F4-72A6-37421969E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28" y="1817803"/>
              <a:ext cx="3708685" cy="3876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BEAAD1-3AF1-BBFD-B5E3-F3A2CB0A07B6}"/>
                </a:ext>
              </a:extLst>
            </p:cNvPr>
            <p:cNvSpPr/>
            <p:nvPr/>
          </p:nvSpPr>
          <p:spPr>
            <a:xfrm>
              <a:off x="2423160" y="4391247"/>
              <a:ext cx="1651090" cy="1302862"/>
            </a:xfrm>
            <a:prstGeom prst="rect">
              <a:avLst/>
            </a:prstGeom>
            <a:noFill/>
            <a:ln w="3810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1C7256-14C9-CE09-1D39-3AE5F5BF1A52}"/>
              </a:ext>
            </a:extLst>
          </p:cNvPr>
          <p:cNvGrpSpPr/>
          <p:nvPr/>
        </p:nvGrpSpPr>
        <p:grpSpPr>
          <a:xfrm>
            <a:off x="4330653" y="2256721"/>
            <a:ext cx="3433917" cy="3726375"/>
            <a:chOff x="4094587" y="1819205"/>
            <a:chExt cx="4002825" cy="3876306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3680E169-18CD-969C-3F14-492FC68E8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587" y="1819205"/>
              <a:ext cx="4002825" cy="3876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7BE320-E04D-F37C-8680-42F172DD38E9}"/>
                </a:ext>
              </a:extLst>
            </p:cNvPr>
            <p:cNvSpPr/>
            <p:nvPr/>
          </p:nvSpPr>
          <p:spPr>
            <a:xfrm>
              <a:off x="6446322" y="4391247"/>
              <a:ext cx="1651090" cy="1302862"/>
            </a:xfrm>
            <a:prstGeom prst="rect">
              <a:avLst/>
            </a:prstGeom>
            <a:noFill/>
            <a:ln w="3810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8D7FF9-F8FC-085B-5085-3FE93AC7B2B0}"/>
              </a:ext>
            </a:extLst>
          </p:cNvPr>
          <p:cNvGrpSpPr/>
          <p:nvPr/>
        </p:nvGrpSpPr>
        <p:grpSpPr>
          <a:xfrm>
            <a:off x="8396147" y="2258069"/>
            <a:ext cx="3433918" cy="3725027"/>
            <a:chOff x="8185449" y="1817803"/>
            <a:chExt cx="4002824" cy="3876306"/>
          </a:xfrm>
        </p:grpSpPr>
        <p:pic>
          <p:nvPicPr>
            <p:cNvPr id="35" name="Picture 6">
              <a:extLst>
                <a:ext uri="{FF2B5EF4-FFF2-40B4-BE49-F238E27FC236}">
                  <a16:creationId xmlns:a16="http://schemas.microsoft.com/office/drawing/2014/main" id="{7212B16E-DC98-F211-8E22-D2591F6B0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449" y="1817803"/>
              <a:ext cx="4002824" cy="3876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6E8286-438D-E6E2-B332-7BD7785E9E18}"/>
                </a:ext>
              </a:extLst>
            </p:cNvPr>
            <p:cNvSpPr/>
            <p:nvPr/>
          </p:nvSpPr>
          <p:spPr>
            <a:xfrm>
              <a:off x="10537183" y="4391247"/>
              <a:ext cx="1651090" cy="1302862"/>
            </a:xfrm>
            <a:prstGeom prst="rect">
              <a:avLst/>
            </a:prstGeom>
            <a:noFill/>
            <a:ln w="38100">
              <a:solidFill>
                <a:srgbClr val="8EC0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81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4169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추천 성능 평가 지표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7">
                <a:extLst>
                  <a:ext uri="{FF2B5EF4-FFF2-40B4-BE49-F238E27FC236}">
                    <a16:creationId xmlns:a16="http://schemas.microsoft.com/office/drawing/2014/main" id="{A0183EE7-ADC1-A187-7661-7493F5DF21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64758"/>
                <a:ext cx="10515599" cy="435133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코사인 유사도</a:t>
                </a: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, L2-norm, L1-norm 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중</a:t>
                </a: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  </a:t>
                </a:r>
                <a:r>
                  <a:rPr lang="ko-KR" altLang="en-US" b="1" u="sng" dirty="0">
                    <a:highlight>
                      <a:srgbClr val="EBEDEE"/>
                    </a:highlight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자기 추천 성능이 높은 유사도 지표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를 추천 지표로서 </a:t>
                </a:r>
                <a:r>
                  <a:rPr lang="ko-KR" altLang="en-US" b="1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채택</a:t>
                </a:r>
                <a:endParaRPr lang="en-US" altLang="ko-KR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>
                  <a:buFontTx/>
                  <a:buChar char="-"/>
                </a:pP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정의</a:t>
                </a:r>
                <a:r>
                  <a:rPr lang="en-US" altLang="ko-KR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: </a:t>
                </a:r>
                <a:r>
                  <a:rPr lang="ko-KR" altLang="en-US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어떤 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웹툰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속하는 썸네일 이미지 피처 벡터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와 </a:t>
                </a:r>
                <a:r>
                  <a:rPr lang="ko-KR" altLang="en-US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썸네일이 속하는 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것에 대해</a:t>
                </a: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유사한 다른 썸네일 이미지 피처 벡터를 </a:t>
                </a:r>
                <a:r>
                  <a:rPr lang="ko-KR" altLang="en-US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내림차순 정렬 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후</a:t>
                </a: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개의 피처 벡터를 추출했을 때</a:t>
                </a:r>
                <a:r>
                  <a:rPr lang="en-US" altLang="ko-KR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,</a:t>
                </a:r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 각각의 벡터가 다시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>
                    <a:latin typeface="마루 부리 중간" panose="020B0600000101010101" pitchFamily="50" charset="-127"/>
                    <a:ea typeface="마루 부리 중간" panose="020B0600000101010101" pitchFamily="50" charset="-127"/>
                  </a:rPr>
                  <a:t>에 속하게 될 확률</a:t>
                </a: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ko-KR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Metric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와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유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사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한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벡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터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개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중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에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다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시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속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하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는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벡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터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수</m:t>
                              </m:r>
                            </m:e>
                          </m:d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마루 부리 중간" panose="020B0600000101010101" pitchFamily="50" charset="-127"/>
                  <a:ea typeface="마루 부리 중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내용 개체 틀 7">
                <a:extLst>
                  <a:ext uri="{FF2B5EF4-FFF2-40B4-BE49-F238E27FC236}">
                    <a16:creationId xmlns:a16="http://schemas.microsoft.com/office/drawing/2014/main" id="{A0183EE7-ADC1-A187-7661-7493F5DF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4758"/>
                <a:ext cx="10515599" cy="4351338"/>
              </a:xfrm>
              <a:prstGeom prst="rect">
                <a:avLst/>
              </a:prstGeom>
              <a:blipFill>
                <a:blip r:embed="rId2"/>
                <a:stretch>
                  <a:fillRect l="-1218" t="-2801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24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4169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추천 성능 평가 지표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모델링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A44789F0-0A72-68BB-B476-BD1AACD0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36" y="2143125"/>
            <a:ext cx="37909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C0AA0AB9-438A-21EE-194F-FD11F607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42373" y="2797127"/>
            <a:ext cx="1137270" cy="11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CBDDD-3A13-C257-9EE1-DB690F214CD0}"/>
              </a:ext>
            </a:extLst>
          </p:cNvPr>
          <p:cNvSpPr txBox="1"/>
          <p:nvPr/>
        </p:nvSpPr>
        <p:spPr>
          <a:xfrm>
            <a:off x="7010400" y="3181096"/>
            <a:ext cx="373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코사인 유사도를 추천을 위해 사용</a:t>
            </a:r>
          </a:p>
        </p:txBody>
      </p:sp>
    </p:spTree>
    <p:extLst>
      <p:ext uri="{BB962C8B-B14F-4D97-AF65-F5344CB8AC3E}">
        <p14:creationId xmlns:p14="http://schemas.microsoft.com/office/powerpoint/2010/main" val="5882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CA7F9-61DD-0A98-C720-409623D8AB37}"/>
              </a:ext>
            </a:extLst>
          </p:cNvPr>
          <p:cNvSpPr txBox="1"/>
          <p:nvPr/>
        </p:nvSpPr>
        <p:spPr>
          <a:xfrm>
            <a:off x="5221403" y="1329072"/>
            <a:ext cx="1749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108314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Streamlit</a:t>
            </a:r>
            <a:r>
              <a:rPr lang="en-US" altLang="ko-KR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배포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2F55571-4554-61E0-B663-9E83933E0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38" y="1299883"/>
            <a:ext cx="4225968" cy="496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D4E276BD-FC06-F032-88D3-4222731D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380" y="1912618"/>
            <a:ext cx="4630882" cy="359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7233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Streamlit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구현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썸네일로 확인하는 취향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배포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44F97FD-95D0-5611-EC9D-A94309F3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2" y="1093549"/>
            <a:ext cx="4902201" cy="26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C27731AC-F398-DF38-0ADB-B6B07DCA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65" y="1093550"/>
            <a:ext cx="4906616" cy="26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C1408450-DD4B-5B3F-84ED-B16F62D0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2" y="3965865"/>
            <a:ext cx="4902201" cy="26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1A5C2-5AEC-99F6-7329-74A3D2DCAC1E}"/>
              </a:ext>
            </a:extLst>
          </p:cNvPr>
          <p:cNvSpPr txBox="1"/>
          <p:nvPr/>
        </p:nvSpPr>
        <p:spPr>
          <a:xfrm>
            <a:off x="109576" y="1093549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[1]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FEF36-4792-D60F-E164-A3C57CDADED8}"/>
              </a:ext>
            </a:extLst>
          </p:cNvPr>
          <p:cNvSpPr txBox="1"/>
          <p:nvPr/>
        </p:nvSpPr>
        <p:spPr>
          <a:xfrm>
            <a:off x="5976976" y="1093549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[2]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1FB12-5FEC-E0CD-705E-B017F33B6B40}"/>
              </a:ext>
            </a:extLst>
          </p:cNvPr>
          <p:cNvSpPr txBox="1"/>
          <p:nvPr/>
        </p:nvSpPr>
        <p:spPr>
          <a:xfrm>
            <a:off x="109576" y="3923162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[3]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EB9A5E76-6199-E084-814F-1FFF086B4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37" y="3887971"/>
            <a:ext cx="3835400" cy="2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77D4568-B7D9-4B7D-01DE-518DE3E7E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27365" y="4813187"/>
            <a:ext cx="1137270" cy="11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EF3718E6-6ADA-36DE-0985-CD07C6FD5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20551" y="2063982"/>
            <a:ext cx="1137270" cy="11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005BAA8-49B7-E727-2E21-A0B5D7B5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2163" flipH="1">
            <a:off x="5387645" y="3526081"/>
            <a:ext cx="892979" cy="8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배포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3B56A351-D453-4DA3-0E16-4734F86F0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54" y="1352020"/>
            <a:ext cx="8484692" cy="49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98800DC-13D7-6DCD-7045-7B3AA0A2AE82}"/>
              </a:ext>
            </a:extLst>
          </p:cNvPr>
          <p:cNvSpPr/>
          <p:nvPr/>
        </p:nvSpPr>
        <p:spPr>
          <a:xfrm>
            <a:off x="9541933" y="1337735"/>
            <a:ext cx="762000" cy="423331"/>
          </a:xfrm>
          <a:prstGeom prst="roundRect">
            <a:avLst/>
          </a:prstGeom>
          <a:noFill/>
          <a:ln w="19050">
            <a:solidFill>
              <a:srgbClr val="88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D3D35-9C3D-DBDB-6621-D897490DF4EA}"/>
              </a:ext>
            </a:extLst>
          </p:cNvPr>
          <p:cNvSpPr txBox="1"/>
          <p:nvPr/>
        </p:nvSpPr>
        <p:spPr>
          <a:xfrm>
            <a:off x="9397999" y="968403"/>
            <a:ext cx="1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881C1C"/>
                </a:solidFill>
                <a:latin typeface="+mn-ea"/>
              </a:rPr>
              <a:t>Click</a:t>
            </a:r>
            <a:endParaRPr lang="ko-KR" altLang="en-US">
              <a:solidFill>
                <a:srgbClr val="881C1C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78C8B-4F29-C779-FAC0-8FD83CC02C19}"/>
              </a:ext>
            </a:extLst>
          </p:cNvPr>
          <p:cNvSpPr txBox="1"/>
          <p:nvPr/>
        </p:nvSpPr>
        <p:spPr>
          <a:xfrm>
            <a:off x="1676400" y="312795"/>
            <a:ext cx="7233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Streamlit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구현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썸네일로 확인하는 취향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8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7233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Streamlit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구현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제목으로 확인하는 취향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배포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454F12C-713A-F582-33EB-A35A6793E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1439863"/>
            <a:ext cx="4944534" cy="2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BF6E9663-FED0-C36E-1541-0FCC6E5B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3578017"/>
            <a:ext cx="4944534" cy="15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8FE3E-BC06-400A-7835-170C4021B74A}"/>
              </a:ext>
            </a:extLst>
          </p:cNvPr>
          <p:cNvSpPr txBox="1"/>
          <p:nvPr/>
        </p:nvSpPr>
        <p:spPr>
          <a:xfrm>
            <a:off x="109576" y="1406526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[1]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9F727-9F2F-57F8-DF2A-9F8B9F6466B9}"/>
              </a:ext>
            </a:extLst>
          </p:cNvPr>
          <p:cNvSpPr txBox="1"/>
          <p:nvPr/>
        </p:nvSpPr>
        <p:spPr>
          <a:xfrm>
            <a:off x="152400" y="3578017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[2]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8198" name="Picture 6" descr="Image">
            <a:extLst>
              <a:ext uri="{FF2B5EF4-FFF2-40B4-BE49-F238E27FC236}">
                <a16:creationId xmlns:a16="http://schemas.microsoft.com/office/drawing/2014/main" id="{E55BCECD-9604-955D-EE53-4E766ED7B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3578017"/>
            <a:ext cx="4234539" cy="30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B5A65A7-E6B7-CE9C-FE64-5EB15EB4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2279" flipH="1">
            <a:off x="5810132" y="3159585"/>
            <a:ext cx="892979" cy="8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7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7233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Streamlit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구현 </a:t>
            </a:r>
            <a:r>
              <a:rPr lang="en-US" altLang="ko-KR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제목으로 확인하는 취향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배포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Image">
            <a:extLst>
              <a:ext uri="{FF2B5EF4-FFF2-40B4-BE49-F238E27FC236}">
                <a16:creationId xmlns:a16="http://schemas.microsoft.com/office/drawing/2014/main" id="{E3EF642F-46B7-B272-D71E-D3674D156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83" y="1591734"/>
            <a:ext cx="8610833" cy="44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CA7F9-61DD-0A98-C720-409623D8AB37}"/>
              </a:ext>
            </a:extLst>
          </p:cNvPr>
          <p:cNvSpPr txBox="1"/>
          <p:nvPr/>
        </p:nvSpPr>
        <p:spPr>
          <a:xfrm>
            <a:off x="5221403" y="1329072"/>
            <a:ext cx="1749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결론</a:t>
            </a:r>
            <a:endParaRPr lang="ko-KR" altLang="en-US" sz="6600" spc="-3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8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협업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836C0E-4677-F909-C8C8-AB8F10C47C63}"/>
              </a:ext>
            </a:extLst>
          </p:cNvPr>
          <p:cNvSpPr txBox="1"/>
          <p:nvPr/>
        </p:nvSpPr>
        <p:spPr>
          <a:xfrm flipH="1">
            <a:off x="906874" y="1562573"/>
            <a:ext cx="8853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Notion, Discord, </a:t>
            </a:r>
            <a:r>
              <a:rPr lang="en-US" altLang="ko-KR" sz="2000" b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Backend.AI </a:t>
            </a:r>
            <a:r>
              <a:rPr lang="ko-KR" altLang="en-US" sz="20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등 현재 진행중인 상황 확인가능 하도록 공유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C1DD9-67DC-07AF-CA1C-6D68C4AD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2235503"/>
            <a:ext cx="2933922" cy="42922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8C032-5A2F-3FDF-527B-DD19BED2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33" y="2072884"/>
            <a:ext cx="6607591" cy="44549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75944A-77DF-B740-BE99-062E3246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310" y="2129011"/>
            <a:ext cx="4553306" cy="46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결론</a:t>
            </a:r>
            <a:endParaRPr lang="ko-KR" altLang="en-US" sz="40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결론</a:t>
            </a:r>
            <a:endParaRPr lang="ko-KR" altLang="en-US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292BA2D-2665-6124-FDF2-5F3B5DA82BCC}"/>
              </a:ext>
            </a:extLst>
          </p:cNvPr>
          <p:cNvSpPr txBox="1">
            <a:spLocks/>
          </p:cNvSpPr>
          <p:nvPr/>
        </p:nvSpPr>
        <p:spPr>
          <a:xfrm>
            <a:off x="838200" y="163089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썸네일 이미지 유사도 기반 추천 시스템 구현</a:t>
            </a:r>
            <a:endParaRPr lang="en-US" altLang="ko-KR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 </a:t>
            </a: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–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카카오 웹툰 섞어 추천 기능 구현</a:t>
            </a:r>
            <a:endParaRPr lang="en-US" altLang="ko-KR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여러 웹툰 묶어 추천 기능 구현</a:t>
            </a:r>
            <a:endParaRPr lang="en-US" altLang="ko-KR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7309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12795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추후 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81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결론</a:t>
            </a:r>
            <a:endParaRPr lang="ko-KR" altLang="en-US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73095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292BA2D-2665-6124-FDF2-5F3B5DA82B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그림체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추천을 위한 다른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AI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기술 시도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추천 성능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검증을 위한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평가 지표 고민</a:t>
            </a:r>
          </a:p>
        </p:txBody>
      </p:sp>
    </p:spTree>
    <p:extLst>
      <p:ext uri="{BB962C8B-B14F-4D97-AF65-F5344CB8AC3E}">
        <p14:creationId xmlns:p14="http://schemas.microsoft.com/office/powerpoint/2010/main" val="27249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1788600" y="2741739"/>
            <a:ext cx="2927404" cy="2339101"/>
            <a:chOff x="901700" y="2721114"/>
            <a:chExt cx="2927404" cy="23391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292740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800" dirty="0">
                  <a:solidFill>
                    <a:srgbClr val="3A3838"/>
                  </a:solidFill>
                  <a:latin typeface="Montserrat Black"/>
                </a:rPr>
                <a:t>Q&amp;A</a:t>
              </a:r>
              <a:endParaRPr kumimoji="0" lang="ko-KR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18473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00" b="0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2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51822" y="1422400"/>
            <a:ext cx="42883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2">
                    <a:lumMod val="7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감사합니다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6905E5A-E3DA-5F90-608D-A9AD751E6C9A}"/>
              </a:ext>
            </a:extLst>
          </p:cNvPr>
          <p:cNvSpPr txBox="1">
            <a:spLocks/>
          </p:cNvSpPr>
          <p:nvPr/>
        </p:nvSpPr>
        <p:spPr>
          <a:xfrm>
            <a:off x="7705344" y="5500408"/>
            <a:ext cx="4350106" cy="1357592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Bradley Hand ITC" panose="03070402050302030203" pitchFamily="66" charset="0"/>
              </a:rPr>
              <a:t>Team</a:t>
            </a:r>
            <a:r>
              <a:rPr lang="ko-KR" altLang="en-US" sz="6000" dirty="0">
                <a:latin typeface="Bradley Hand ITC" panose="03070402050302030203" pitchFamily="66" charset="0"/>
              </a:rPr>
              <a:t> </a:t>
            </a:r>
            <a:endParaRPr lang="en-US" altLang="ko-KR" sz="6000" dirty="0">
              <a:latin typeface="Bradley Hand ITC" panose="03070402050302030203" pitchFamily="66" charset="0"/>
            </a:endParaRPr>
          </a:p>
          <a:p>
            <a:pPr marL="0" indent="0">
              <a:buNone/>
            </a:pPr>
            <a:r>
              <a:rPr lang="en-US" altLang="ko-KR" sz="12300" b="1" dirty="0">
                <a:latin typeface="Bradley Hand ITC" panose="03070402050302030203" pitchFamily="66" charset="0"/>
              </a:rPr>
              <a:t>You can toon it</a:t>
            </a:r>
          </a:p>
        </p:txBody>
      </p:sp>
    </p:spTree>
    <p:extLst>
      <p:ext uri="{BB962C8B-B14F-4D97-AF65-F5344CB8AC3E}">
        <p14:creationId xmlns:p14="http://schemas.microsoft.com/office/powerpoint/2010/main" val="40513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주제선정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6F64DB-C89B-ED53-7D9B-306D2CBD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41" y="1699690"/>
            <a:ext cx="3886742" cy="1902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C8071B-479B-FEC5-18D2-215569A1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92" y="1699691"/>
            <a:ext cx="3886742" cy="41291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275888-12E8-C03C-35D9-687167A5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436" y="3712359"/>
            <a:ext cx="3821047" cy="2285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99675-E849-7E9B-90F7-88FCD64AA75A}"/>
              </a:ext>
            </a:extLst>
          </p:cNvPr>
          <p:cNvSpPr txBox="1"/>
          <p:nvPr/>
        </p:nvSpPr>
        <p:spPr>
          <a:xfrm>
            <a:off x="9623685" y="6625621"/>
            <a:ext cx="2551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</a:rPr>
              <a:t>출처</a:t>
            </a:r>
            <a:r>
              <a:rPr lang="en-US" altLang="ko-KR" sz="800">
                <a:latin typeface="+mn-ea"/>
              </a:rPr>
              <a:t>: https://www.mk.co.kr/news/it/9872143</a:t>
            </a:r>
            <a:endParaRPr lang="ko-KR" altLang="en-US" sz="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6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주제선정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5C2A41BF-26C5-A28A-6AA4-67BDDF87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5257800" cy="40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D9622-998B-2DDE-5C33-7780DE07A377}"/>
              </a:ext>
            </a:extLst>
          </p:cNvPr>
          <p:cNvSpPr txBox="1"/>
          <p:nvPr/>
        </p:nvSpPr>
        <p:spPr>
          <a:xfrm>
            <a:off x="6660218" y="3466598"/>
            <a:ext cx="53293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EBEDEE"/>
                </a:highlight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웹툰 선택 기준</a:t>
            </a:r>
            <a:endParaRPr lang="en-US" altLang="ko-KR" sz="2800" dirty="0">
              <a:highlight>
                <a:srgbClr val="EBEDEE"/>
              </a:highlight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1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위 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ko-KR" altLang="en-US" sz="4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장르</a:t>
            </a:r>
            <a:endParaRPr lang="en-US" altLang="ko-KR" sz="4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2 &amp; 3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위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  </a:t>
            </a:r>
            <a:r>
              <a:rPr lang="ko-KR" altLang="en-US" sz="4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스토리</a:t>
            </a:r>
            <a:r>
              <a:rPr lang="en-US" altLang="ko-KR" sz="4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ko-KR" altLang="en-US" sz="40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그림체</a:t>
            </a:r>
            <a:endParaRPr lang="ko-KR" altLang="en-US" sz="4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B9F74-58CA-9BFF-27AE-6960B8631F9C}"/>
              </a:ext>
            </a:extLst>
          </p:cNvPr>
          <p:cNvSpPr txBox="1"/>
          <p:nvPr/>
        </p:nvSpPr>
        <p:spPr>
          <a:xfrm>
            <a:off x="6459176" y="6620955"/>
            <a:ext cx="5732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</a:rPr>
              <a:t>출처</a:t>
            </a:r>
            <a:r>
              <a:rPr lang="en-US" altLang="ko-KR" sz="800">
                <a:latin typeface="+mn-ea"/>
              </a:rPr>
              <a:t>: https://www.trendmonitor.co.kr/tmweb/trend/allTrend/detail.do?bIdx=1639&amp;code=0303&amp;trendType=CKOREA</a:t>
            </a:r>
            <a:endParaRPr lang="ko-KR" altLang="en-US" sz="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42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873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웹툰 추천 서비스 현황</a:t>
            </a:r>
            <a:r>
              <a:rPr lang="ko-KR" altLang="en-US" sz="44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 dirty="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네이버웹툰</a:t>
            </a:r>
            <a:endParaRPr lang="ko-KR" altLang="en-US" sz="32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46F8249-E0FD-C656-22DC-A77ACB9C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74" y="1758086"/>
            <a:ext cx="6592174" cy="4408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6583F5-7775-904D-2F16-2A76315203D2}"/>
              </a:ext>
            </a:extLst>
          </p:cNvPr>
          <p:cNvSpPr txBox="1"/>
          <p:nvPr/>
        </p:nvSpPr>
        <p:spPr>
          <a:xfrm>
            <a:off x="8084068" y="2824129"/>
            <a:ext cx="36255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장르별</a:t>
            </a: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작품별</a:t>
            </a: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작가별</a:t>
            </a: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테마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4E154-702D-A65A-C80C-449A189B2C17}"/>
              </a:ext>
            </a:extLst>
          </p:cNvPr>
          <p:cNvSpPr txBox="1"/>
          <p:nvPr/>
        </p:nvSpPr>
        <p:spPr>
          <a:xfrm>
            <a:off x="9719734" y="6604010"/>
            <a:ext cx="24638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</a:rPr>
              <a:t>출처</a:t>
            </a:r>
            <a:r>
              <a:rPr lang="en-US" altLang="ko-KR" sz="800">
                <a:latin typeface="+mn-ea"/>
              </a:rPr>
              <a:t>: https://comic.naver.com/webtoon/genre</a:t>
            </a:r>
            <a:endParaRPr lang="ko-KR" altLang="en-US" sz="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90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873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웹툰 추천 서비스 현황</a:t>
            </a:r>
            <a:r>
              <a:rPr lang="ko-KR" altLang="en-US" sz="44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_ </a:t>
            </a:r>
            <a:r>
              <a:rPr lang="ko-KR" altLang="en-US" sz="3200" spc="-300" dirty="0" err="1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네이버웹툰</a:t>
            </a:r>
            <a:endParaRPr lang="ko-KR" altLang="en-US" sz="3200" spc="-300" dirty="0">
              <a:solidFill>
                <a:schemeClr val="accent4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7475952-40C5-9C14-4793-7B04E9AA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34" y="1747619"/>
            <a:ext cx="9817526" cy="4484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019CF-BC40-5350-5018-0FB3EC1A1158}"/>
              </a:ext>
            </a:extLst>
          </p:cNvPr>
          <p:cNvSpPr txBox="1"/>
          <p:nvPr/>
        </p:nvSpPr>
        <p:spPr>
          <a:xfrm>
            <a:off x="10897849" y="6667499"/>
            <a:ext cx="1285684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+mn-ea"/>
              </a:rPr>
              <a:t>출처</a:t>
            </a:r>
            <a:r>
              <a:rPr lang="en-US" altLang="ko-KR" sz="800">
                <a:latin typeface="+mn-ea"/>
              </a:rPr>
              <a:t>: </a:t>
            </a:r>
            <a:r>
              <a:rPr lang="ko-KR" altLang="en-US" sz="800">
                <a:latin typeface="+mn-ea"/>
              </a:rPr>
              <a:t>네이버 웹툰 어플</a:t>
            </a:r>
          </a:p>
        </p:txBody>
      </p:sp>
    </p:spTree>
    <p:extLst>
      <p:ext uri="{BB962C8B-B14F-4D97-AF65-F5344CB8AC3E}">
        <p14:creationId xmlns:p14="http://schemas.microsoft.com/office/powerpoint/2010/main" val="370065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사용자 지정 1">
      <a:majorFont>
        <a:latin typeface="Montserrat Black"/>
        <a:ea typeface="마루 부리 굵은"/>
        <a:cs typeface=""/>
      </a:majorFont>
      <a:minorFont>
        <a:latin typeface="Montserrat SemiBold"/>
        <a:ea typeface="마루 부리 가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1316</Words>
  <Application>Microsoft Office PowerPoint</Application>
  <PresentationFormat>와이드스크린</PresentationFormat>
  <Paragraphs>364</Paragraphs>
  <Slides>53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6" baseType="lpstr">
      <vt:lpstr>마루 부리 굵은</vt:lpstr>
      <vt:lpstr>Bradley Hand ITC</vt:lpstr>
      <vt:lpstr>Arial</vt:lpstr>
      <vt:lpstr>맑은 고딕</vt:lpstr>
      <vt:lpstr>Wingdings</vt:lpstr>
      <vt:lpstr>마루 부리 중간</vt:lpstr>
      <vt:lpstr>Montserrat Black</vt:lpstr>
      <vt:lpstr>Montserrat SemiBold</vt:lpstr>
      <vt:lpstr>Cambria Math</vt:lpstr>
      <vt:lpstr>나눔스퀘어OTF</vt:lpstr>
      <vt:lpstr>마루 부리 가는</vt:lpstr>
      <vt:lpstr>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박경택</cp:lastModifiedBy>
  <cp:revision>107</cp:revision>
  <dcterms:created xsi:type="dcterms:W3CDTF">2021-10-22T06:13:27Z</dcterms:created>
  <dcterms:modified xsi:type="dcterms:W3CDTF">2023-01-05T00:25:07Z</dcterms:modified>
</cp:coreProperties>
</file>